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0"/>
  </p:notesMasterIdLst>
  <p:handoutMasterIdLst>
    <p:handoutMasterId r:id="rId11"/>
  </p:handoutMasterIdLst>
  <p:sldIdLst>
    <p:sldId id="256" r:id="rId2"/>
    <p:sldId id="257" r:id="rId3"/>
    <p:sldId id="258" r:id="rId4"/>
    <p:sldId id="259" r:id="rId5"/>
    <p:sldId id="264" r:id="rId6"/>
    <p:sldId id="262" r:id="rId7"/>
    <p:sldId id="261" r:id="rId8"/>
    <p:sldId id="263" r:id="rId9"/>
  </p:sldIdLst>
  <p:sldSz cx="12192000" cy="6858000"/>
  <p:notesSz cx="6858000" cy="9144000"/>
  <p:embeddedFontLst>
    <p:embeddedFont>
      <p:font typeface="Cambria Math" panose="02040503050406030204" pitchFamily="18" charset="0"/>
      <p:regular r:id="rId12"/>
    </p:embeddedFont>
    <p:embeddedFont>
      <p:font typeface="KoPub돋움체 Bold" panose="00000800000000000000" pitchFamily="2" charset="-127"/>
      <p:bold r:id="rId13"/>
    </p:embeddedFont>
    <p:embeddedFont>
      <p:font typeface="맑은 고딕" panose="020B0503020000020004" pitchFamily="50" charset="-127"/>
      <p:regular r:id="rId14"/>
      <p:bold r:id="rId1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74A84"/>
    <a:srgbClr val="1969A4"/>
    <a:srgbClr val="1D97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185" autoAdjust="0"/>
    <p:restoredTop sz="86795" autoAdjust="0"/>
  </p:normalViewPr>
  <p:slideViewPr>
    <p:cSldViewPr snapToGrid="0">
      <p:cViewPr varScale="1">
        <p:scale>
          <a:sx n="139" d="100"/>
          <a:sy n="139" d="100"/>
        </p:scale>
        <p:origin x="1580" y="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notesViewPr>
    <p:cSldViewPr snapToGrid="0">
      <p:cViewPr varScale="1">
        <p:scale>
          <a:sx n="98" d="100"/>
          <a:sy n="98" d="100"/>
        </p:scale>
        <p:origin x="1528" y="6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notesMaster" Target="notesMasters/notesMaster1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A88984-C829-4D83-8604-F5CDDC0A3CC2}" type="datetimeFigureOut">
              <a:rPr lang="ko-KR" altLang="en-US" smtClean="0"/>
              <a:t>2025-10-28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728644-4B7C-4065-85F4-411D732B9C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62410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1D6325-BD11-4482-A2AC-1DB05DD910DA}" type="datetimeFigureOut">
              <a:rPr lang="ko-KR" altLang="en-US" smtClean="0"/>
              <a:t>2025-10-28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39E9D0-376A-49C4-936F-F3AF88B38D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3472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39E9D0-376A-49C4-936F-F3AF88B38D18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30540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303CB3B4-CF0C-765C-8D32-5ADFF113A0E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23397" y="598281"/>
            <a:ext cx="1940832" cy="382110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E63CACF6-1C16-F678-F7BF-04E48E62D041}"/>
              </a:ext>
            </a:extLst>
          </p:cNvPr>
          <p:cNvSpPr/>
          <p:nvPr userDrawn="1"/>
        </p:nvSpPr>
        <p:spPr>
          <a:xfrm>
            <a:off x="8063345" y="980391"/>
            <a:ext cx="4128655" cy="174567"/>
          </a:xfrm>
          <a:prstGeom prst="rect">
            <a:avLst/>
          </a:prstGeom>
          <a:gradFill>
            <a:gsLst>
              <a:gs pos="65000">
                <a:srgbClr val="1D9AD6"/>
              </a:gs>
              <a:gs pos="100000">
                <a:schemeClr val="bg1"/>
              </a:gs>
            </a:gsLst>
            <a:lin ang="21540000" scaled="0"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CE1B514-F5F5-F727-E082-2064345E7A85}"/>
              </a:ext>
            </a:extLst>
          </p:cNvPr>
          <p:cNvSpPr/>
          <p:nvPr userDrawn="1"/>
        </p:nvSpPr>
        <p:spPr>
          <a:xfrm>
            <a:off x="0" y="5583713"/>
            <a:ext cx="6817058" cy="695498"/>
          </a:xfrm>
          <a:prstGeom prst="rect">
            <a:avLst/>
          </a:prstGeom>
          <a:gradFill>
            <a:gsLst>
              <a:gs pos="60000">
                <a:srgbClr val="174A84"/>
              </a:gs>
              <a:gs pos="100000">
                <a:srgbClr val="1D9AD6"/>
              </a:gs>
            </a:gsLst>
            <a:lin ang="21540000" scaled="0"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0649CC0-C8E7-56EE-00DD-568D31B1D60F}"/>
              </a:ext>
            </a:extLst>
          </p:cNvPr>
          <p:cNvSpPr/>
          <p:nvPr userDrawn="1"/>
        </p:nvSpPr>
        <p:spPr>
          <a:xfrm>
            <a:off x="0" y="6279211"/>
            <a:ext cx="3944204" cy="255600"/>
          </a:xfrm>
          <a:prstGeom prst="rect">
            <a:avLst/>
          </a:prstGeom>
          <a:gradFill>
            <a:gsLst>
              <a:gs pos="60000">
                <a:srgbClr val="1D9AD6"/>
              </a:gs>
              <a:gs pos="100000">
                <a:srgbClr val="6CCFF6"/>
              </a:gs>
            </a:gsLst>
            <a:lin ang="21540000" scaled="0"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271C2F51-C13E-239E-C82E-5668F051B4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946134"/>
            <a:ext cx="9144000" cy="10338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21" name="부제목 2">
            <a:extLst>
              <a:ext uri="{FF2B5EF4-FFF2-40B4-BE49-F238E27FC236}">
                <a16:creationId xmlns:a16="http://schemas.microsoft.com/office/drawing/2014/main" id="{0DB8CDAD-9062-E13B-59ED-2463305C07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050186"/>
            <a:ext cx="9144000" cy="720924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1998440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E8D92445-1E8B-6047-8EA8-560CAB8EC818}"/>
              </a:ext>
            </a:extLst>
          </p:cNvPr>
          <p:cNvSpPr/>
          <p:nvPr userDrawn="1"/>
        </p:nvSpPr>
        <p:spPr>
          <a:xfrm>
            <a:off x="143933" y="152400"/>
            <a:ext cx="11895667" cy="6570133"/>
          </a:xfrm>
          <a:prstGeom prst="rect">
            <a:avLst/>
          </a:prstGeom>
          <a:solidFill>
            <a:srgbClr val="174A8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2CCB6A4-78F8-09A2-0D6A-A735CC80E11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72" t="77783"/>
          <a:stretch/>
        </p:blipFill>
        <p:spPr>
          <a:xfrm>
            <a:off x="33564" y="0"/>
            <a:ext cx="7068929" cy="2312460"/>
          </a:xfrm>
          <a:prstGeom prst="rect">
            <a:avLst/>
          </a:prstGeom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CA895AA-D40C-5B22-8CA2-3824BAA3CA66}"/>
              </a:ext>
            </a:extLst>
          </p:cNvPr>
          <p:cNvSpPr txBox="1"/>
          <p:nvPr userDrawn="1"/>
        </p:nvSpPr>
        <p:spPr>
          <a:xfrm>
            <a:off x="424611" y="341472"/>
            <a:ext cx="3993401" cy="92333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400" b="1" i="0" u="none" strike="noStrike" kern="1200" cap="none" spc="0" normalizeH="0" baseline="0" noProof="0" dirty="0">
                <a:ln>
                  <a:noFill/>
                </a:ln>
                <a:solidFill>
                  <a:srgbClr val="174A84"/>
                </a:solidFill>
                <a:effectLst/>
                <a:uLnTx/>
                <a:uFillTx/>
                <a:latin typeface="Times New Roman" panose="02020603050405020304" pitchFamily="18" charset="0"/>
                <a:ea typeface="Noto Sans KR Black" panose="020B0A00000000000000" pitchFamily="34" charset="-127"/>
                <a:cs typeface="Times New Roman" panose="02020603050405020304" pitchFamily="18" charset="0"/>
              </a:rPr>
              <a:t>CONTENTS</a:t>
            </a:r>
            <a:endParaRPr kumimoji="0" lang="ko-KR" altLang="en-US" sz="5400" b="1" i="0" u="none" strike="noStrike" kern="1200" cap="none" spc="0" normalizeH="0" baseline="0" noProof="0" dirty="0">
              <a:ln>
                <a:noFill/>
              </a:ln>
              <a:solidFill>
                <a:srgbClr val="174A84"/>
              </a:solidFill>
              <a:effectLst/>
              <a:uLnTx/>
              <a:uFillTx/>
              <a:latin typeface="Times New Roman" panose="02020603050405020304" pitchFamily="18" charset="0"/>
              <a:ea typeface="Noto Sans KR Black" panose="020B0A00000000000000" pitchFamily="34" charset="-127"/>
              <a:cs typeface="Times New Roman" panose="02020603050405020304" pitchFamily="18" charset="0"/>
            </a:endParaRPr>
          </a:p>
        </p:txBody>
      </p:sp>
      <p:grpSp>
        <p:nvGrpSpPr>
          <p:cNvPr id="10" name="그룹 1001">
            <a:extLst>
              <a:ext uri="{FF2B5EF4-FFF2-40B4-BE49-F238E27FC236}">
                <a16:creationId xmlns:a16="http://schemas.microsoft.com/office/drawing/2014/main" id="{7EB08C2F-000B-1CAE-9137-6EEEC23C1F06}"/>
              </a:ext>
            </a:extLst>
          </p:cNvPr>
          <p:cNvGrpSpPr/>
          <p:nvPr userDrawn="1"/>
        </p:nvGrpSpPr>
        <p:grpSpPr>
          <a:xfrm rot="5400000">
            <a:off x="3952058" y="3508032"/>
            <a:ext cx="5040000" cy="67624"/>
            <a:chOff x="3196003" y="6538425"/>
            <a:chExt cx="14197003" cy="155822"/>
          </a:xfrm>
        </p:grpSpPr>
        <p:pic>
          <p:nvPicPr>
            <p:cNvPr id="11" name="Object 2">
              <a:extLst>
                <a:ext uri="{FF2B5EF4-FFF2-40B4-BE49-F238E27FC236}">
                  <a16:creationId xmlns:a16="http://schemas.microsoft.com/office/drawing/2014/main" id="{B97AED5E-DD0A-21D8-AEE5-D7D06E4425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3196003" y="6538425"/>
              <a:ext cx="14197003" cy="155822"/>
            </a:xfrm>
            <a:prstGeom prst="rect">
              <a:avLst/>
            </a:prstGeom>
          </p:spPr>
        </p:pic>
      </p:grpSp>
      <p:sp>
        <p:nvSpPr>
          <p:cNvPr id="12" name="타원 11">
            <a:extLst>
              <a:ext uri="{FF2B5EF4-FFF2-40B4-BE49-F238E27FC236}">
                <a16:creationId xmlns:a16="http://schemas.microsoft.com/office/drawing/2014/main" id="{1E1FC3DD-1E7F-B0BE-7F92-BA919A85482F}"/>
              </a:ext>
            </a:extLst>
          </p:cNvPr>
          <p:cNvSpPr/>
          <p:nvPr userDrawn="1"/>
        </p:nvSpPr>
        <p:spPr>
          <a:xfrm>
            <a:off x="6121098" y="1547006"/>
            <a:ext cx="644033" cy="644033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174A84"/>
                </a:solidFill>
                <a:effectLst/>
                <a:uLnTx/>
                <a:uFillTx/>
                <a:latin typeface="Times New Roman" panose="02020603050405020304" pitchFamily="18" charset="0"/>
                <a:ea typeface="Noto Sans KR Black" panose="020B0A00000000000000" pitchFamily="34" charset="-127"/>
                <a:cs typeface="Times New Roman" panose="02020603050405020304" pitchFamily="18" charset="0"/>
              </a:rPr>
              <a:t>01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174A84"/>
              </a:solidFill>
              <a:effectLst/>
              <a:uLnTx/>
              <a:uFillTx/>
              <a:latin typeface="Times New Roman" panose="02020603050405020304" pitchFamily="18" charset="0"/>
              <a:ea typeface="Noto Sans KR Black" panose="020B0A00000000000000" pitchFamily="34" charset="-127"/>
              <a:cs typeface="Times New Roman" panose="02020603050405020304" pitchFamily="18" charset="0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818F34DF-02F2-BBDE-FA32-419740D6E3A3}"/>
              </a:ext>
            </a:extLst>
          </p:cNvPr>
          <p:cNvSpPr/>
          <p:nvPr userDrawn="1"/>
        </p:nvSpPr>
        <p:spPr>
          <a:xfrm>
            <a:off x="6121098" y="2748357"/>
            <a:ext cx="644033" cy="644033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174A84"/>
                </a:solidFill>
                <a:effectLst/>
                <a:uLnTx/>
                <a:uFillTx/>
                <a:latin typeface="Times New Roman" panose="02020603050405020304" pitchFamily="18" charset="0"/>
                <a:ea typeface="Noto Sans KR Black" panose="020B0A00000000000000" pitchFamily="34" charset="-127"/>
                <a:cs typeface="Times New Roman" panose="02020603050405020304" pitchFamily="18" charset="0"/>
              </a:rPr>
              <a:t>02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174A84"/>
              </a:solidFill>
              <a:effectLst/>
              <a:uLnTx/>
              <a:uFillTx/>
              <a:latin typeface="Times New Roman" panose="02020603050405020304" pitchFamily="18" charset="0"/>
              <a:ea typeface="Noto Sans KR Black" panose="020B0A00000000000000" pitchFamily="34" charset="-127"/>
              <a:cs typeface="Times New Roman" panose="02020603050405020304" pitchFamily="18" charset="0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AD9D43EC-7548-4D8B-8606-A68A959E02BD}"/>
              </a:ext>
            </a:extLst>
          </p:cNvPr>
          <p:cNvSpPr/>
          <p:nvPr userDrawn="1"/>
        </p:nvSpPr>
        <p:spPr>
          <a:xfrm>
            <a:off x="6121098" y="3883061"/>
            <a:ext cx="644033" cy="644033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174A84"/>
                </a:solidFill>
                <a:effectLst/>
                <a:uLnTx/>
                <a:uFillTx/>
                <a:latin typeface="Times New Roman" panose="02020603050405020304" pitchFamily="18" charset="0"/>
                <a:ea typeface="Noto Sans KR Black" panose="020B0A00000000000000" pitchFamily="34" charset="-127"/>
                <a:cs typeface="Times New Roman" panose="02020603050405020304" pitchFamily="18" charset="0"/>
              </a:rPr>
              <a:t>03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174A84"/>
              </a:solidFill>
              <a:effectLst/>
              <a:uLnTx/>
              <a:uFillTx/>
              <a:latin typeface="Times New Roman" panose="02020603050405020304" pitchFamily="18" charset="0"/>
              <a:ea typeface="Noto Sans KR Black" panose="020B0A00000000000000" pitchFamily="34" charset="-127"/>
              <a:cs typeface="Times New Roman" panose="02020603050405020304" pitchFamily="18" charset="0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B243E9DE-CCDD-80B8-8774-A90579635EB1}"/>
              </a:ext>
            </a:extLst>
          </p:cNvPr>
          <p:cNvSpPr/>
          <p:nvPr userDrawn="1"/>
        </p:nvSpPr>
        <p:spPr>
          <a:xfrm>
            <a:off x="6121098" y="5017765"/>
            <a:ext cx="644033" cy="644033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174A84"/>
                </a:solidFill>
                <a:effectLst/>
                <a:uLnTx/>
                <a:uFillTx/>
                <a:latin typeface="Times New Roman" panose="02020603050405020304" pitchFamily="18" charset="0"/>
                <a:ea typeface="Noto Sans KR Black" panose="020B0A00000000000000" pitchFamily="34" charset="-127"/>
                <a:cs typeface="Times New Roman" panose="02020603050405020304" pitchFamily="18" charset="0"/>
              </a:rPr>
              <a:t>04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174A84"/>
              </a:solidFill>
              <a:effectLst/>
              <a:uLnTx/>
              <a:uFillTx/>
              <a:latin typeface="Times New Roman" panose="02020603050405020304" pitchFamily="18" charset="0"/>
              <a:ea typeface="Noto Sans KR Black" panose="020B0A00000000000000" pitchFamily="34" charset="-127"/>
              <a:cs typeface="Times New Roman" panose="02020603050405020304" pitchFamily="18" charset="0"/>
            </a:endParaRPr>
          </a:p>
        </p:txBody>
      </p:sp>
      <p:sp>
        <p:nvSpPr>
          <p:cNvPr id="20" name="부제목 2">
            <a:extLst>
              <a:ext uri="{FF2B5EF4-FFF2-40B4-BE49-F238E27FC236}">
                <a16:creationId xmlns:a16="http://schemas.microsoft.com/office/drawing/2014/main" id="{DDD33378-10C5-B0AE-C1D1-405C3186E59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134156" y="1669949"/>
            <a:ext cx="4036899" cy="398145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>
                    <a:lumMod val="95000"/>
                  </a:schemeClr>
                </a:solidFill>
                <a:latin typeface="KoPub돋움체 Bold" panose="020B0600000101010101" charset="-127"/>
                <a:ea typeface="KoPub돋움체 Bold" panose="020B0600000101010101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목차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9" name="텍스트 개체 틀 28">
            <a:extLst>
              <a:ext uri="{FF2B5EF4-FFF2-40B4-BE49-F238E27FC236}">
                <a16:creationId xmlns:a16="http://schemas.microsoft.com/office/drawing/2014/main" id="{A2C30B91-56E2-B348-19EB-0D215AEB811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34156" y="2866846"/>
            <a:ext cx="4036899" cy="398145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>
                    <a:lumMod val="95000"/>
                  </a:schemeClr>
                </a:solidFill>
                <a:latin typeface="KoPub돋움체 Bold" panose="020B0600000101010101" charset="-127"/>
                <a:ea typeface="KoPub돋움체 Bold" panose="020B0600000101010101" charset="-127"/>
              </a:defRPr>
            </a:lvl1pPr>
          </a:lstStyle>
          <a:p>
            <a:pPr lvl="0"/>
            <a:r>
              <a:rPr lang="ko-KR" altLang="en-US" dirty="0"/>
              <a:t>목차</a:t>
            </a:r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31" name="텍스트 개체 틀 30">
            <a:extLst>
              <a:ext uri="{FF2B5EF4-FFF2-40B4-BE49-F238E27FC236}">
                <a16:creationId xmlns:a16="http://schemas.microsoft.com/office/drawing/2014/main" id="{386E911C-87E1-E3A3-76FE-C675CBAB7A6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34156" y="4008695"/>
            <a:ext cx="4036899" cy="367022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>
                    <a:lumMod val="95000"/>
                  </a:schemeClr>
                </a:solidFill>
                <a:latin typeface="KoPub돋움체 Bold" panose="020B0600000101010101" charset="-127"/>
                <a:ea typeface="KoPub돋움체 Bold" panose="020B0600000101010101" charset="-127"/>
              </a:defRPr>
            </a:lvl1pPr>
          </a:lstStyle>
          <a:p>
            <a:pPr lvl="0"/>
            <a:r>
              <a:rPr lang="ko-KR" altLang="en-US" dirty="0"/>
              <a:t>목차</a:t>
            </a:r>
            <a:r>
              <a:rPr lang="en-US" altLang="ko-KR" dirty="0"/>
              <a:t>3</a:t>
            </a:r>
          </a:p>
        </p:txBody>
      </p:sp>
      <p:sp>
        <p:nvSpPr>
          <p:cNvPr id="34" name="텍스트 개체 틀 33">
            <a:extLst>
              <a:ext uri="{FF2B5EF4-FFF2-40B4-BE49-F238E27FC236}">
                <a16:creationId xmlns:a16="http://schemas.microsoft.com/office/drawing/2014/main" id="{744C64D2-27ED-AFB1-C862-D16417A3C79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134156" y="5157686"/>
            <a:ext cx="4036899" cy="367948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>
                    <a:lumMod val="95000"/>
                  </a:schemeClr>
                </a:solidFill>
                <a:latin typeface="KoPub돋움체 Bold" panose="020B0600000101010101" charset="-127"/>
                <a:ea typeface="KoPub돋움체 Bold" panose="020B0600000101010101" charset="-127"/>
              </a:defRPr>
            </a:lvl1pPr>
          </a:lstStyle>
          <a:p>
            <a:pPr lvl="0"/>
            <a:r>
              <a:rPr lang="ko-KR" altLang="en-US" dirty="0"/>
              <a:t>목차</a:t>
            </a:r>
            <a:r>
              <a:rPr lang="en-US" altLang="ko-KR" dirty="0"/>
              <a:t>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93245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6CC2D138-DF5C-B567-14E2-5DE6A7D16583}"/>
              </a:ext>
            </a:extLst>
          </p:cNvPr>
          <p:cNvSpPr/>
          <p:nvPr userDrawn="1"/>
        </p:nvSpPr>
        <p:spPr>
          <a:xfrm>
            <a:off x="82543" y="95461"/>
            <a:ext cx="12003578" cy="338623"/>
          </a:xfrm>
          <a:prstGeom prst="rect">
            <a:avLst/>
          </a:prstGeom>
          <a:gradFill>
            <a:gsLst>
              <a:gs pos="55000">
                <a:srgbClr val="174A84"/>
              </a:gs>
              <a:gs pos="100000">
                <a:srgbClr val="1D9AD6"/>
              </a:gs>
            </a:gsLst>
            <a:lin ang="1800000" scaled="0"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2A077291-B96E-13FB-6BCA-9714C34EC56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5879" y="95461"/>
            <a:ext cx="11944832" cy="338623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bg1">
                    <a:lumMod val="95000"/>
                  </a:schemeClr>
                </a:solidFill>
                <a:latin typeface="KoPub돋움체 Bold" panose="020B0600000101010101" charset="-127"/>
                <a:ea typeface="KoPub돋움체 Bold" panose="020B0600000101010101" charset="-127"/>
              </a:defRPr>
            </a:lvl1pPr>
          </a:lstStyle>
          <a:p>
            <a:pPr lvl="0"/>
            <a:endParaRPr lang="ko-KR" altLang="en-US" dirty="0"/>
          </a:p>
        </p:txBody>
      </p:sp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id="{BD3175F6-E847-C5CA-65E6-B409227AD5D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1287" y="558800"/>
            <a:ext cx="11944833" cy="974725"/>
          </a:xfrm>
        </p:spPr>
        <p:txBody>
          <a:bodyPr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600">
                <a:latin typeface="KoPub돋움체 Bold" panose="020B0600000101010101" charset="-127"/>
                <a:ea typeface="KoPub돋움체 Bold" panose="020B0600000101010101" charset="-127"/>
              </a:defRPr>
            </a:lvl1pPr>
          </a:lstStyle>
          <a:p>
            <a:pPr lvl="0"/>
            <a:r>
              <a:rPr lang="ko-KR" altLang="en-US" dirty="0"/>
              <a:t>내용</a:t>
            </a:r>
          </a:p>
        </p:txBody>
      </p:sp>
    </p:spTree>
    <p:extLst>
      <p:ext uri="{BB962C8B-B14F-4D97-AF65-F5344CB8AC3E}">
        <p14:creationId xmlns:p14="http://schemas.microsoft.com/office/powerpoint/2010/main" val="2569039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DC8B67DF-AA09-C962-A448-56C8A37DCCC0}"/>
              </a:ext>
            </a:extLst>
          </p:cNvPr>
          <p:cNvSpPr/>
          <p:nvPr userDrawn="1"/>
        </p:nvSpPr>
        <p:spPr>
          <a:xfrm>
            <a:off x="144394" y="99753"/>
            <a:ext cx="1564485" cy="6608174"/>
          </a:xfrm>
          <a:prstGeom prst="rect">
            <a:avLst/>
          </a:prstGeom>
          <a:gradFill>
            <a:gsLst>
              <a:gs pos="70000">
                <a:srgbClr val="174A84"/>
              </a:gs>
              <a:gs pos="100000">
                <a:srgbClr val="1D9AD6"/>
              </a:gs>
            </a:gsLst>
            <a:lin ang="1800000" scaled="0"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A598BF1-8556-34F3-B2B9-EDA46C670D44}"/>
              </a:ext>
            </a:extLst>
          </p:cNvPr>
          <p:cNvSpPr txBox="1"/>
          <p:nvPr userDrawn="1"/>
        </p:nvSpPr>
        <p:spPr>
          <a:xfrm>
            <a:off x="1708879" y="2896008"/>
            <a:ext cx="104831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0" b="1" i="0" u="none" strike="noStrike" kern="1200" cap="none" spc="0" normalizeH="0" baseline="0" noProof="0" dirty="0">
                <a:ln>
                  <a:solidFill>
                    <a:srgbClr val="A5A5A5">
                      <a:lumMod val="75000"/>
                      <a:alpha val="0"/>
                    </a:srgbClr>
                  </a:solidFill>
                </a:ln>
                <a:solidFill>
                  <a:srgbClr val="174A84"/>
                </a:solidFill>
                <a:effectLst/>
                <a:uLnTx/>
                <a:uFillTx/>
                <a:latin typeface="Times New Roman" panose="02020603050405020304" pitchFamily="18" charset="0"/>
                <a:ea typeface="Noto Sans KR Black" panose="020B0A00000000000000" pitchFamily="34" charset="-127"/>
                <a:cs typeface="Times New Roman" panose="02020603050405020304" pitchFamily="18" charset="0"/>
              </a:rPr>
              <a:t>Thank You </a:t>
            </a:r>
            <a:r>
              <a:rPr kumimoji="0" lang="en-US" altLang="ko-KR" sz="6000" b="1" i="0" u="none" strike="noStrike" kern="1200" cap="none" spc="0" normalizeH="0" baseline="0" noProof="0" dirty="0">
                <a:ln>
                  <a:solidFill>
                    <a:srgbClr val="A5A5A5">
                      <a:lumMod val="75000"/>
                      <a:alpha val="0"/>
                    </a:srgbClr>
                  </a:solidFill>
                </a:ln>
                <a:solidFill>
                  <a:srgbClr val="174A84"/>
                </a:solidFill>
                <a:effectLst/>
                <a:uLnTx/>
                <a:uFillTx/>
                <a:latin typeface="+mn-ea"/>
                <a:cs typeface="Times New Roman" panose="02020603050405020304" pitchFamily="18" charset="0"/>
              </a:rPr>
              <a:t>:)</a:t>
            </a:r>
          </a:p>
        </p:txBody>
      </p:sp>
    </p:spTree>
    <p:extLst>
      <p:ext uri="{BB962C8B-B14F-4D97-AF65-F5344CB8AC3E}">
        <p14:creationId xmlns:p14="http://schemas.microsoft.com/office/powerpoint/2010/main" val="22163517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E1CAFC-2D95-48CA-951E-895B87AD1EB4}" type="datetimeFigureOut">
              <a:rPr lang="ko-KR" altLang="en-US" smtClean="0"/>
              <a:t>2025-10-28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CD3993-B3E9-4712-9AFC-401943ECB0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53510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5" r:id="rId4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33E0FD-789F-7D34-294F-B9895D0D1C3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sz="4000" dirty="0">
                <a:latin typeface="KoPub돋움체 Bold" panose="020B0600000101010101" charset="-127"/>
                <a:ea typeface="KoPub돋움체 Bold" panose="020B0600000101010101" charset="-127"/>
              </a:rPr>
              <a:t>약물 리뷰 데이터 감정 분석을 통한</a:t>
            </a:r>
            <a:br>
              <a:rPr lang="en-US" altLang="ko-KR" sz="4000" dirty="0">
                <a:latin typeface="KoPub돋움체 Bold" panose="020B0600000101010101" charset="-127"/>
                <a:ea typeface="KoPub돋움체 Bold" panose="020B0600000101010101" charset="-127"/>
              </a:rPr>
            </a:br>
            <a:r>
              <a:rPr lang="ko-KR" altLang="en-US" sz="4000" dirty="0">
                <a:latin typeface="KoPub돋움체 Bold" panose="020B0600000101010101" charset="-127"/>
                <a:ea typeface="KoPub돋움체 Bold" panose="020B0600000101010101" charset="-127"/>
              </a:rPr>
              <a:t>약물 검색 시스템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AC36D4D-1805-BADD-FD0F-6BC090D167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95703" y="4138545"/>
            <a:ext cx="9144000" cy="1829588"/>
          </a:xfrm>
        </p:spPr>
        <p:txBody>
          <a:bodyPr>
            <a:normAutofit/>
          </a:bodyPr>
          <a:lstStyle/>
          <a:p>
            <a:r>
              <a:rPr lang="en-US" altLang="ko-KR" sz="16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20233544 </a:t>
            </a:r>
            <a:r>
              <a:rPr lang="ko-KR" altLang="en-US" sz="1600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김한울</a:t>
            </a:r>
            <a:endParaRPr lang="en-US" altLang="ko-KR" sz="16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r>
              <a:rPr lang="en-US" altLang="ko-KR" sz="16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20214004 </a:t>
            </a:r>
            <a:r>
              <a:rPr lang="ko-KR" altLang="en-US" sz="16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윤태준</a:t>
            </a:r>
            <a:endParaRPr lang="en-US" altLang="ko-KR" sz="16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r>
              <a:rPr lang="en-US" altLang="ko-KR" sz="16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20243522 </a:t>
            </a:r>
            <a:r>
              <a:rPr lang="ko-KR" altLang="en-US" sz="16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왕성훈</a:t>
            </a:r>
          </a:p>
        </p:txBody>
      </p:sp>
    </p:spTree>
    <p:extLst>
      <p:ext uri="{BB962C8B-B14F-4D97-AF65-F5344CB8AC3E}">
        <p14:creationId xmlns:p14="http://schemas.microsoft.com/office/powerpoint/2010/main" val="30035285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EB3C17B-E3A3-ABB5-5EC0-215CEBAC384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134156" y="2896343"/>
            <a:ext cx="4036899" cy="398145"/>
          </a:xfrm>
        </p:spPr>
        <p:txBody>
          <a:bodyPr>
            <a:normAutofit/>
          </a:bodyPr>
          <a:lstStyle/>
          <a:p>
            <a:r>
              <a:rPr lang="ko-KR" altLang="en-US" sz="2200" dirty="0"/>
              <a:t>활용 방법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31C11EB-20E3-D2C5-1E7A-CC77E9DEBCE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 dirty="0"/>
              <a:t>분석 및 실행 결과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BF9E118-5E18-57F3-C522-D5FAD3251D6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 dirty="0"/>
              <a:t>기대 효과</a:t>
            </a:r>
          </a:p>
        </p:txBody>
      </p:sp>
      <p:sp>
        <p:nvSpPr>
          <p:cNvPr id="12" name="텍스트 개체 틀 2">
            <a:extLst>
              <a:ext uri="{FF2B5EF4-FFF2-40B4-BE49-F238E27FC236}">
                <a16:creationId xmlns:a16="http://schemas.microsoft.com/office/drawing/2014/main" id="{C940A0D4-32F0-B036-7B6F-0B55ECD6DF1C}"/>
              </a:ext>
            </a:extLst>
          </p:cNvPr>
          <p:cNvSpPr txBox="1">
            <a:spLocks/>
          </p:cNvSpPr>
          <p:nvPr/>
        </p:nvSpPr>
        <p:spPr>
          <a:xfrm>
            <a:off x="7127024" y="1703264"/>
            <a:ext cx="4036899" cy="3981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95000"/>
                  </a:schemeClr>
                </a:solidFill>
                <a:latin typeface="KoPub돋움체 Bold" panose="020B0600000101010101" charset="-127"/>
                <a:ea typeface="KoPub돋움체 Bold" panose="020B0600000101010101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200" dirty="0"/>
              <a:t>활용 데이터</a:t>
            </a:r>
          </a:p>
        </p:txBody>
      </p:sp>
    </p:spTree>
    <p:extLst>
      <p:ext uri="{BB962C8B-B14F-4D97-AF65-F5344CB8AC3E}">
        <p14:creationId xmlns:p14="http://schemas.microsoft.com/office/powerpoint/2010/main" val="25892132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7B5D109E-A943-0603-03B8-75CEC20E45F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활용 데이터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CFE50F9-449D-AE56-A1DB-4980F278515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41287" y="558800"/>
            <a:ext cx="11944833" cy="5517535"/>
          </a:xfrm>
        </p:spPr>
        <p:txBody>
          <a:bodyPr>
            <a:normAutofit fontScale="85000" lnSpcReduction="20000"/>
          </a:bodyPr>
          <a:lstStyle/>
          <a:p>
            <a:r>
              <a:rPr lang="en-US" altLang="ko-KR" dirty="0">
                <a:solidFill>
                  <a:srgbClr val="174A84"/>
                </a:solidFill>
              </a:rPr>
              <a:t>drugsComTest_raw.csv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ko-KR" altLang="en-US" sz="1600" dirty="0">
                <a:latin typeface="KoPub돋움체 Bold" panose="020B0600000101010101" charset="-127"/>
                <a:ea typeface="KoPub돋움체 Bold" panose="020B0600000101010101" charset="-127"/>
              </a:rPr>
              <a:t>약물 종류별 쓰이는 상황</a:t>
            </a:r>
            <a:r>
              <a:rPr lang="en-US" altLang="ko-KR" sz="1600" dirty="0">
                <a:latin typeface="KoPub돋움체 Bold" panose="020B0600000101010101" charset="-127"/>
                <a:ea typeface="KoPub돋움체 Bold" panose="020B0600000101010101" charset="-127"/>
              </a:rPr>
              <a:t>, </a:t>
            </a:r>
            <a:r>
              <a:rPr lang="ko-KR" altLang="en-US" sz="1600" dirty="0">
                <a:latin typeface="KoPub돋움체 Bold" panose="020B0600000101010101" charset="-127"/>
                <a:ea typeface="KoPub돋움체 Bold" panose="020B0600000101010101" charset="-127"/>
              </a:rPr>
              <a:t>리뷰</a:t>
            </a:r>
            <a:r>
              <a:rPr lang="en-US" altLang="ko-KR" sz="1600" dirty="0">
                <a:latin typeface="KoPub돋움체 Bold" panose="020B0600000101010101" charset="-127"/>
                <a:ea typeface="KoPub돋움체 Bold" panose="020B0600000101010101" charset="-127"/>
              </a:rPr>
              <a:t>, </a:t>
            </a:r>
            <a:r>
              <a:rPr lang="ko-KR" altLang="en-US" sz="1600" dirty="0" err="1">
                <a:latin typeface="KoPub돋움체 Bold" panose="020B0600000101010101" charset="-127"/>
                <a:ea typeface="KoPub돋움체 Bold" panose="020B0600000101010101" charset="-127"/>
              </a:rPr>
              <a:t>별점</a:t>
            </a:r>
            <a:r>
              <a:rPr lang="ko-KR" altLang="en-US" sz="1600" dirty="0">
                <a:latin typeface="KoPub돋움체 Bold" panose="020B0600000101010101" charset="-127"/>
                <a:ea typeface="KoPub돋움체 Bold" panose="020B0600000101010101" charset="-127"/>
              </a:rPr>
              <a:t> 등이 기록되어있는 </a:t>
            </a:r>
            <a:r>
              <a:rPr lang="ko-KR" altLang="en-US" sz="1600" dirty="0" err="1">
                <a:latin typeface="KoPub돋움체 Bold" panose="020B0600000101010101" charset="-127"/>
                <a:ea typeface="KoPub돋움체 Bold" panose="020B0600000101010101" charset="-127"/>
              </a:rPr>
              <a:t>데이터셋</a:t>
            </a:r>
            <a:endParaRPr lang="en-US" altLang="ko-KR" sz="1600" dirty="0">
              <a:latin typeface="KoPub돋움체 Bold" panose="020B0600000101010101" charset="-127"/>
              <a:ea typeface="KoPub돋움체 Bold" panose="020B0600000101010101" charset="-127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ko-KR" altLang="en-US" sz="1600" dirty="0">
                <a:latin typeface="KoPub돋움체 Bold" panose="020B0600000101010101" charset="-127"/>
                <a:ea typeface="KoPub돋움체 Bold" panose="020B0600000101010101" charset="-127"/>
              </a:rPr>
              <a:t>총</a:t>
            </a:r>
            <a:r>
              <a:rPr lang="en-US" altLang="ko-KR" sz="1600" dirty="0">
                <a:latin typeface="KoPub돋움체 Bold" panose="020B0600000101010101" charset="-127"/>
                <a:ea typeface="KoPub돋움체 Bold" panose="020B0600000101010101" charset="-127"/>
              </a:rPr>
              <a:t> 53762</a:t>
            </a:r>
            <a:r>
              <a:rPr lang="ko-KR" altLang="en-US" sz="1600" dirty="0">
                <a:latin typeface="KoPub돋움체 Bold" panose="020B0600000101010101" charset="-127"/>
                <a:ea typeface="KoPub돋움체 Bold" panose="020B0600000101010101" charset="-127"/>
              </a:rPr>
              <a:t>개의 데이터로 구성</a:t>
            </a:r>
            <a:endParaRPr lang="en-US" altLang="ko-KR" sz="1600" dirty="0">
              <a:latin typeface="KoPub돋움체 Bold" panose="020B0600000101010101" charset="-127"/>
              <a:ea typeface="KoPub돋움체 Bold" panose="020B0600000101010101" charset="-127"/>
            </a:endParaRPr>
          </a:p>
          <a:p>
            <a:pPr lvl="1">
              <a:buFont typeface="Wingdings" panose="05000000000000000000" pitchFamily="2" charset="2"/>
              <a:buChar char="Ø"/>
            </a:pPr>
            <a:endParaRPr lang="en-US" altLang="ko-KR" sz="1600" dirty="0">
              <a:latin typeface="KoPub돋움체 Bold" panose="020B0600000101010101" charset="-127"/>
              <a:ea typeface="KoPub돋움체 Bold" panose="020B0600000101010101" charset="-127"/>
            </a:endParaRPr>
          </a:p>
          <a:p>
            <a:pPr lvl="1">
              <a:buFont typeface="Wingdings" panose="05000000000000000000" pitchFamily="2" charset="2"/>
              <a:buChar char="Ø"/>
            </a:pPr>
            <a:endParaRPr lang="en-US" altLang="ko-KR" sz="1600" dirty="0">
              <a:latin typeface="KoPub돋움체 Bold" panose="020B0600000101010101" charset="-127"/>
              <a:ea typeface="KoPub돋움체 Bold" panose="020B0600000101010101" charset="-127"/>
            </a:endParaRPr>
          </a:p>
          <a:p>
            <a:pPr lvl="1">
              <a:buFont typeface="Wingdings" panose="05000000000000000000" pitchFamily="2" charset="2"/>
              <a:buChar char="Ø"/>
            </a:pPr>
            <a:endParaRPr lang="en-US" altLang="ko-KR" sz="1600" dirty="0">
              <a:latin typeface="KoPub돋움체 Bold" panose="020B0600000101010101" charset="-127"/>
              <a:ea typeface="KoPub돋움체 Bold" panose="020B0600000101010101" charset="-127"/>
            </a:endParaRPr>
          </a:p>
          <a:p>
            <a:pPr lvl="1">
              <a:buFont typeface="Wingdings" panose="05000000000000000000" pitchFamily="2" charset="2"/>
              <a:buChar char="Ø"/>
            </a:pPr>
            <a:endParaRPr lang="en-US" altLang="ko-KR" sz="1600" dirty="0">
              <a:latin typeface="KoPub돋움체 Bold" panose="020B0600000101010101" charset="-127"/>
              <a:ea typeface="KoPub돋움체 Bold" panose="020B0600000101010101" charset="-127"/>
            </a:endParaRPr>
          </a:p>
          <a:p>
            <a:pPr lvl="1">
              <a:buFont typeface="Wingdings" panose="05000000000000000000" pitchFamily="2" charset="2"/>
              <a:buChar char="Ø"/>
            </a:pPr>
            <a:endParaRPr lang="en-US" altLang="ko-KR" sz="1600" dirty="0">
              <a:latin typeface="KoPub돋움체 Bold" panose="020B0600000101010101" charset="-127"/>
              <a:ea typeface="KoPub돋움체 Bold" panose="020B0600000101010101" charset="-127"/>
            </a:endParaRPr>
          </a:p>
          <a:p>
            <a:pPr lvl="1">
              <a:buFont typeface="Wingdings" panose="05000000000000000000" pitchFamily="2" charset="2"/>
              <a:buChar char="Ø"/>
            </a:pPr>
            <a:endParaRPr lang="en-US" altLang="ko-KR" sz="1600" dirty="0">
              <a:latin typeface="KoPub돋움체 Bold" panose="020B0600000101010101" charset="-127"/>
              <a:ea typeface="KoPub돋움체 Bold" panose="020B0600000101010101" charset="-127"/>
            </a:endParaRPr>
          </a:p>
          <a:p>
            <a:pPr lvl="1">
              <a:buFont typeface="Wingdings" panose="05000000000000000000" pitchFamily="2" charset="2"/>
              <a:buChar char="Ø"/>
            </a:pPr>
            <a:endParaRPr lang="en-US" altLang="ko-KR" sz="1600" dirty="0">
              <a:latin typeface="KoPub돋움체 Bold" panose="020B0600000101010101" charset="-127"/>
              <a:ea typeface="KoPub돋움체 Bold" panose="020B0600000101010101" charset="-127"/>
            </a:endParaRPr>
          </a:p>
          <a:p>
            <a:pPr lvl="1">
              <a:buFont typeface="Wingdings" panose="05000000000000000000" pitchFamily="2" charset="2"/>
              <a:buChar char="Ø"/>
            </a:pPr>
            <a:endParaRPr lang="en-US" altLang="ko-KR" dirty="0">
              <a:solidFill>
                <a:srgbClr val="174A84"/>
              </a:solidFill>
            </a:endParaRPr>
          </a:p>
          <a:p>
            <a:r>
              <a:rPr lang="en-US" altLang="ko-KR" dirty="0">
                <a:solidFill>
                  <a:srgbClr val="174A84"/>
                </a:solidFill>
              </a:rPr>
              <a:t>drugs_side_effects_drugs_com.csv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ko-KR" altLang="en-US" sz="1600" dirty="0">
                <a:latin typeface="KoPub돋움체 Bold" panose="020B0600000101010101" charset="-127"/>
                <a:ea typeface="KoPub돋움체 Bold" panose="020B0600000101010101" charset="-127"/>
              </a:rPr>
              <a:t>약물 별 사용 용도</a:t>
            </a:r>
            <a:r>
              <a:rPr lang="en-US" altLang="ko-KR" sz="1600" dirty="0">
                <a:latin typeface="KoPub돋움체 Bold" panose="020B0600000101010101" charset="-127"/>
                <a:ea typeface="KoPub돋움체 Bold" panose="020B0600000101010101" charset="-127"/>
              </a:rPr>
              <a:t>, </a:t>
            </a:r>
            <a:r>
              <a:rPr lang="ko-KR" altLang="en-US" sz="1600" dirty="0">
                <a:latin typeface="KoPub돋움체 Bold" panose="020B0600000101010101" charset="-127"/>
                <a:ea typeface="KoPub돋움체 Bold" panose="020B0600000101010101" charset="-127"/>
              </a:rPr>
              <a:t>부작용</a:t>
            </a:r>
            <a:r>
              <a:rPr lang="en-US" altLang="ko-KR" sz="1600" dirty="0">
                <a:latin typeface="KoPub돋움체 Bold" panose="020B0600000101010101" charset="-127"/>
                <a:ea typeface="KoPub돋움체 Bold" panose="020B0600000101010101" charset="-127"/>
              </a:rPr>
              <a:t>, </a:t>
            </a:r>
            <a:r>
              <a:rPr lang="ko-KR" altLang="en-US" sz="1600" dirty="0">
                <a:latin typeface="KoPub돋움체 Bold" panose="020B0600000101010101" charset="-127"/>
                <a:ea typeface="KoPub돋움체 Bold" panose="020B0600000101010101" charset="-127"/>
              </a:rPr>
              <a:t>브랜드</a:t>
            </a:r>
            <a:r>
              <a:rPr lang="en-US" altLang="ko-KR" sz="1600" dirty="0">
                <a:latin typeface="KoPub돋움체 Bold" panose="020B0600000101010101" charset="-127"/>
                <a:ea typeface="KoPub돋움체 Bold" panose="020B0600000101010101" charset="-127"/>
              </a:rPr>
              <a:t>, </a:t>
            </a:r>
            <a:r>
              <a:rPr lang="ko-KR" altLang="en-US" sz="1600" dirty="0">
                <a:latin typeface="KoPub돋움체 Bold" panose="020B0600000101010101" charset="-127"/>
                <a:ea typeface="KoPub돋움체 Bold" panose="020B0600000101010101" charset="-127"/>
              </a:rPr>
              <a:t>처방 필요 여부</a:t>
            </a:r>
            <a:r>
              <a:rPr lang="en-US" altLang="ko-KR" sz="1600" dirty="0">
                <a:latin typeface="KoPub돋움체 Bold" panose="020B0600000101010101" charset="-127"/>
                <a:ea typeface="KoPub돋움체 Bold" panose="020B0600000101010101" charset="-127"/>
              </a:rPr>
              <a:t>, </a:t>
            </a:r>
            <a:r>
              <a:rPr lang="ko-KR" altLang="en-US" sz="1600" dirty="0">
                <a:latin typeface="KoPub돋움체 Bold" panose="020B0600000101010101" charset="-127"/>
                <a:ea typeface="KoPub돋움체 Bold" panose="020B0600000101010101" charset="-127"/>
              </a:rPr>
              <a:t>임신 복용 가능 여부</a:t>
            </a:r>
            <a:r>
              <a:rPr lang="en-US" altLang="ko-KR" sz="1600" dirty="0">
                <a:latin typeface="KoPub돋움체 Bold" panose="020B0600000101010101" charset="-127"/>
                <a:ea typeface="KoPub돋움체 Bold" panose="020B0600000101010101" charset="-127"/>
              </a:rPr>
              <a:t>, </a:t>
            </a:r>
            <a:r>
              <a:rPr lang="ko-KR" altLang="en-US" sz="1600" dirty="0">
                <a:latin typeface="KoPub돋움체 Bold" panose="020B0600000101010101" charset="-127"/>
                <a:ea typeface="KoPub돋움체 Bold" panose="020B0600000101010101" charset="-127"/>
              </a:rPr>
              <a:t>음주 후 사용 가능 여부</a:t>
            </a:r>
            <a:r>
              <a:rPr lang="en-US" altLang="ko-KR" sz="1600" dirty="0">
                <a:latin typeface="KoPub돋움체 Bold" panose="020B0600000101010101" charset="-127"/>
                <a:ea typeface="KoPub돋움체 Bold" panose="020B0600000101010101" charset="-127"/>
              </a:rPr>
              <a:t>, </a:t>
            </a:r>
            <a:r>
              <a:rPr lang="ko-KR" altLang="en-US" sz="1600" dirty="0">
                <a:latin typeface="KoPub돋움체 Bold" panose="020B0600000101010101" charset="-127"/>
                <a:ea typeface="KoPub돋움체 Bold" panose="020B0600000101010101" charset="-127"/>
              </a:rPr>
              <a:t>관련 약물 등의 정보가 포함된 </a:t>
            </a:r>
            <a:r>
              <a:rPr lang="ko-KR" altLang="en-US" sz="1600" dirty="0" err="1">
                <a:latin typeface="KoPub돋움체 Bold" panose="020B0600000101010101" charset="-127"/>
                <a:ea typeface="KoPub돋움체 Bold" panose="020B0600000101010101" charset="-127"/>
              </a:rPr>
              <a:t>데이터셋</a:t>
            </a:r>
            <a:endParaRPr lang="en-US" altLang="ko-KR" sz="1600" dirty="0">
              <a:latin typeface="KoPub돋움체 Bold" panose="020B0600000101010101" charset="-127"/>
              <a:ea typeface="KoPub돋움체 Bold" panose="020B0600000101010101" charset="-127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ko-KR" altLang="en-US" sz="1600" dirty="0">
                <a:solidFill>
                  <a:srgbClr val="FF0000"/>
                </a:solidFill>
                <a:latin typeface="KoPub돋움체 Bold" panose="020B0600000101010101" charset="-127"/>
                <a:ea typeface="KoPub돋움체 Bold" panose="020B0600000101010101" charset="-127"/>
              </a:rPr>
              <a:t>총 데이터 개수</a:t>
            </a:r>
            <a:r>
              <a:rPr lang="en-US" altLang="ko-KR" sz="1600" dirty="0">
                <a:solidFill>
                  <a:srgbClr val="FF0000"/>
                </a:solidFill>
                <a:latin typeface="KoPub돋움체 Bold" panose="020B0600000101010101" charset="-127"/>
                <a:ea typeface="KoPub돋움체 Bold" panose="020B0600000101010101" charset="-127"/>
              </a:rPr>
              <a:t>: 2966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ko-KR" altLang="en-US" sz="1600" dirty="0">
                <a:solidFill>
                  <a:srgbClr val="FF0000"/>
                </a:solidFill>
                <a:latin typeface="KoPub돋움체 Bold" panose="020B0600000101010101" charset="-127"/>
                <a:ea typeface="KoPub돋움체 Bold" panose="020B0600000101010101" charset="-127"/>
              </a:rPr>
              <a:t>사용 용도</a:t>
            </a:r>
            <a:r>
              <a:rPr lang="en-US" altLang="ko-KR" sz="1600" dirty="0">
                <a:solidFill>
                  <a:srgbClr val="FF0000"/>
                </a:solidFill>
                <a:latin typeface="KoPub돋움체 Bold" panose="020B0600000101010101" charset="-127"/>
                <a:ea typeface="KoPub돋움체 Bold" panose="020B0600000101010101" charset="-127"/>
              </a:rPr>
              <a:t>: </a:t>
            </a:r>
            <a:r>
              <a:rPr lang="ko-KR" altLang="en-US" sz="1600" dirty="0">
                <a:solidFill>
                  <a:srgbClr val="FF0000"/>
                </a:solidFill>
                <a:latin typeface="KoPub돋움체 Bold" panose="020B0600000101010101" charset="-127"/>
                <a:ea typeface="KoPub돋움체 Bold" panose="020B0600000101010101" charset="-127"/>
              </a:rPr>
              <a:t>병명</a:t>
            </a:r>
            <a:r>
              <a:rPr lang="en-US" altLang="ko-KR" sz="1600" dirty="0">
                <a:solidFill>
                  <a:srgbClr val="FF0000"/>
                </a:solidFill>
                <a:latin typeface="KoPub돋움체 Bold" panose="020B0600000101010101" charset="-127"/>
                <a:ea typeface="KoPub돋움체 Bold" panose="020B0600000101010101" charset="-127"/>
              </a:rPr>
              <a:t>, </a:t>
            </a:r>
            <a:r>
              <a:rPr lang="ko-KR" altLang="en-US" sz="1600" dirty="0">
                <a:solidFill>
                  <a:srgbClr val="FF0000"/>
                </a:solidFill>
                <a:latin typeface="KoPub돋움체 Bold" panose="020B0600000101010101" charset="-127"/>
                <a:ea typeface="KoPub돋움체 Bold" panose="020B0600000101010101" charset="-127"/>
              </a:rPr>
              <a:t>증상 등</a:t>
            </a:r>
            <a:endParaRPr lang="en-US" altLang="ko-KR" sz="1600" dirty="0">
              <a:solidFill>
                <a:srgbClr val="FF0000"/>
              </a:solidFill>
              <a:latin typeface="KoPub돋움체 Bold" panose="020B0600000101010101" charset="-127"/>
              <a:ea typeface="KoPub돋움체 Bold" panose="020B0600000101010101" charset="-127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ko-KR" altLang="en-US" sz="1600" dirty="0">
                <a:solidFill>
                  <a:srgbClr val="FF0000"/>
                </a:solidFill>
                <a:latin typeface="KoPub돋움체 Bold" panose="020B0600000101010101" charset="-127"/>
                <a:ea typeface="KoPub돋움체 Bold" panose="020B0600000101010101" charset="-127"/>
              </a:rPr>
              <a:t>부작용</a:t>
            </a:r>
            <a:r>
              <a:rPr lang="en-US" altLang="ko-KR" sz="1600" dirty="0">
                <a:solidFill>
                  <a:srgbClr val="FF0000"/>
                </a:solidFill>
                <a:latin typeface="KoPub돋움체 Bold" panose="020B0600000101010101" charset="-127"/>
                <a:ea typeface="KoPub돋움체 Bold" panose="020B0600000101010101" charset="-127"/>
              </a:rPr>
              <a:t>: </a:t>
            </a:r>
            <a:r>
              <a:rPr lang="ko-KR" altLang="en-US" sz="1600" dirty="0">
                <a:solidFill>
                  <a:srgbClr val="FF0000"/>
                </a:solidFill>
                <a:latin typeface="KoPub돋움체 Bold" panose="020B0600000101010101" charset="-127"/>
                <a:ea typeface="KoPub돋움체 Bold" panose="020B0600000101010101" charset="-127"/>
              </a:rPr>
              <a:t>통증</a:t>
            </a:r>
            <a:r>
              <a:rPr lang="en-US" altLang="ko-KR" sz="1600" dirty="0">
                <a:solidFill>
                  <a:srgbClr val="FF0000"/>
                </a:solidFill>
                <a:latin typeface="KoPub돋움체 Bold" panose="020B0600000101010101" charset="-127"/>
                <a:ea typeface="KoPub돋움체 Bold" panose="020B0600000101010101" charset="-127"/>
              </a:rPr>
              <a:t>, </a:t>
            </a:r>
            <a:r>
              <a:rPr lang="ko-KR" altLang="en-US" sz="1600" dirty="0" err="1">
                <a:solidFill>
                  <a:srgbClr val="FF0000"/>
                </a:solidFill>
                <a:latin typeface="KoPub돋움체 Bold" panose="020B0600000101010101" charset="-127"/>
                <a:ea typeface="KoPub돋움체 Bold" panose="020B0600000101010101" charset="-127"/>
              </a:rPr>
              <a:t>우울감</a:t>
            </a:r>
            <a:r>
              <a:rPr lang="en-US" altLang="ko-KR" sz="1600" dirty="0">
                <a:solidFill>
                  <a:srgbClr val="FF0000"/>
                </a:solidFill>
                <a:latin typeface="KoPub돋움체 Bold" panose="020B0600000101010101" charset="-127"/>
                <a:ea typeface="KoPub돋움체 Bold" panose="020B0600000101010101" charset="-127"/>
              </a:rPr>
              <a:t>, </a:t>
            </a:r>
            <a:r>
              <a:rPr lang="ko-KR" altLang="en-US" sz="1600" dirty="0">
                <a:solidFill>
                  <a:srgbClr val="FF0000"/>
                </a:solidFill>
                <a:latin typeface="KoPub돋움체 Bold" panose="020B0600000101010101" charset="-127"/>
                <a:ea typeface="KoPub돋움체 Bold" panose="020B0600000101010101" charset="-127"/>
              </a:rPr>
              <a:t>불안감 등</a:t>
            </a:r>
            <a:endParaRPr lang="en-US" altLang="ko-KR" sz="1600" dirty="0">
              <a:solidFill>
                <a:srgbClr val="FF0000"/>
              </a:solidFill>
              <a:latin typeface="KoPub돋움체 Bold" panose="020B0600000101010101" charset="-127"/>
              <a:ea typeface="KoPub돋움체 Bold" panose="020B0600000101010101" charset="-127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ko-KR" altLang="en-US" sz="1600" dirty="0">
                <a:solidFill>
                  <a:srgbClr val="FF0000"/>
                </a:solidFill>
                <a:latin typeface="KoPub돋움체 Bold" panose="020B0600000101010101" charset="-127"/>
                <a:ea typeface="KoPub돋움체 Bold" panose="020B0600000101010101" charset="-127"/>
              </a:rPr>
              <a:t>처방 필요 여부</a:t>
            </a:r>
            <a:r>
              <a:rPr lang="en-US" altLang="ko-KR" sz="1600" dirty="0">
                <a:solidFill>
                  <a:srgbClr val="FF0000"/>
                </a:solidFill>
                <a:latin typeface="KoPub돋움체 Bold" panose="020B0600000101010101" charset="-127"/>
                <a:ea typeface="KoPub돋움체 Bold" panose="020B0600000101010101" charset="-127"/>
              </a:rPr>
              <a:t>: Rx(</a:t>
            </a:r>
            <a:r>
              <a:rPr lang="ko-KR" altLang="en-US" sz="1600" dirty="0">
                <a:solidFill>
                  <a:srgbClr val="FF0000"/>
                </a:solidFill>
                <a:latin typeface="KoPub돋움체 Bold" panose="020B0600000101010101" charset="-127"/>
                <a:ea typeface="KoPub돋움체 Bold" panose="020B0600000101010101" charset="-127"/>
              </a:rPr>
              <a:t>처방 필요</a:t>
            </a:r>
            <a:r>
              <a:rPr lang="en-US" altLang="ko-KR" sz="1600" dirty="0">
                <a:solidFill>
                  <a:srgbClr val="FF0000"/>
                </a:solidFill>
                <a:latin typeface="KoPub돋움체 Bold" panose="020B0600000101010101" charset="-127"/>
                <a:ea typeface="KoPub돋움체 Bold" panose="020B0600000101010101" charset="-127"/>
              </a:rPr>
              <a:t>), OTC(</a:t>
            </a:r>
            <a:r>
              <a:rPr lang="ko-KR" altLang="en-US" sz="1600" dirty="0">
                <a:solidFill>
                  <a:srgbClr val="FF0000"/>
                </a:solidFill>
                <a:latin typeface="KoPub돋움체 Bold" panose="020B0600000101010101" charset="-127"/>
                <a:ea typeface="KoPub돋움체 Bold" panose="020B0600000101010101" charset="-127"/>
              </a:rPr>
              <a:t>처방 필요하지 않음</a:t>
            </a:r>
            <a:r>
              <a:rPr lang="en-US" altLang="ko-KR" sz="1600" dirty="0">
                <a:solidFill>
                  <a:srgbClr val="FF0000"/>
                </a:solidFill>
                <a:latin typeface="KoPub돋움체 Bold" panose="020B0600000101010101" charset="-127"/>
                <a:ea typeface="KoPub돋움체 Bold" panose="020B0600000101010101" charset="-127"/>
              </a:rPr>
              <a:t>)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ko-KR" altLang="en-US" sz="1600" dirty="0">
                <a:solidFill>
                  <a:srgbClr val="FF0000"/>
                </a:solidFill>
                <a:latin typeface="KoPub돋움체 Bold" panose="020B0600000101010101" charset="-127"/>
                <a:ea typeface="KoPub돋움체 Bold" panose="020B0600000101010101" charset="-127"/>
              </a:rPr>
              <a:t>임신 복용 가능 여부</a:t>
            </a:r>
            <a:endParaRPr lang="en-US" altLang="ko-KR" sz="1600" dirty="0">
              <a:solidFill>
                <a:srgbClr val="FF0000"/>
              </a:solidFill>
              <a:latin typeface="KoPub돋움체 Bold" panose="020B0600000101010101" charset="-127"/>
              <a:ea typeface="KoPub돋움체 Bold" panose="020B0600000101010101" charset="-127"/>
            </a:endParaRPr>
          </a:p>
          <a:p>
            <a:pPr marL="914400" lvl="2" indent="0">
              <a:buNone/>
            </a:pPr>
            <a:r>
              <a:rPr lang="en-US" altLang="ko-KR" sz="1600" dirty="0">
                <a:solidFill>
                  <a:srgbClr val="FF0000"/>
                </a:solidFill>
                <a:latin typeface="KoPub돋움체 Bold" panose="020B0600000101010101" charset="-127"/>
                <a:ea typeface="KoPub돋움체 Bold" panose="020B0600000101010101" charset="-127"/>
              </a:rPr>
              <a:t>X </a:t>
            </a:r>
            <a:r>
              <a:rPr lang="ko-KR" altLang="en-US" sz="1600" dirty="0">
                <a:solidFill>
                  <a:srgbClr val="FF0000"/>
                </a:solidFill>
                <a:latin typeface="KoPub돋움체 Bold" panose="020B0600000101010101" charset="-127"/>
                <a:ea typeface="KoPub돋움체 Bold" panose="020B0600000101010101" charset="-127"/>
              </a:rPr>
              <a:t>절대 사용하면 안됨</a:t>
            </a:r>
            <a:endParaRPr lang="en-US" altLang="ko-KR" sz="1600" dirty="0">
              <a:solidFill>
                <a:srgbClr val="FF0000"/>
              </a:solidFill>
              <a:latin typeface="KoPub돋움체 Bold" panose="020B0600000101010101" charset="-127"/>
              <a:ea typeface="KoPub돋움체 Bold" panose="020B0600000101010101" charset="-127"/>
            </a:endParaRPr>
          </a:p>
          <a:p>
            <a:pPr marL="914400" lvl="2" indent="0">
              <a:buNone/>
            </a:pPr>
            <a:r>
              <a:rPr lang="en-US" altLang="ko-KR" sz="1600" dirty="0">
                <a:solidFill>
                  <a:srgbClr val="FF0000"/>
                </a:solidFill>
                <a:latin typeface="KoPub돋움체 Bold" panose="020B0600000101010101" charset="-127"/>
                <a:ea typeface="KoPub돋움체 Bold" panose="020B0600000101010101" charset="-127"/>
              </a:rPr>
              <a:t>D </a:t>
            </a:r>
            <a:r>
              <a:rPr lang="ko-KR" altLang="en-US" sz="1600" dirty="0">
                <a:solidFill>
                  <a:srgbClr val="FF0000"/>
                </a:solidFill>
                <a:latin typeface="KoPub돋움체 Bold" panose="020B0600000101010101" charset="-127"/>
                <a:ea typeface="KoPub돋움체 Bold" panose="020B0600000101010101" charset="-127"/>
              </a:rPr>
              <a:t>위험성 경고</a:t>
            </a:r>
          </a:p>
          <a:p>
            <a:pPr marL="914400" lvl="2" indent="0">
              <a:buNone/>
            </a:pPr>
            <a:r>
              <a:rPr lang="en-US" altLang="ko-KR" sz="1600" dirty="0">
                <a:solidFill>
                  <a:srgbClr val="FF0000"/>
                </a:solidFill>
                <a:latin typeface="KoPub돋움체 Bold" panose="020B0600000101010101" charset="-127"/>
                <a:ea typeface="KoPub돋움체 Bold" panose="020B0600000101010101" charset="-127"/>
              </a:rPr>
              <a:t>C </a:t>
            </a:r>
            <a:r>
              <a:rPr lang="ko-KR" altLang="en-US" sz="1600" dirty="0">
                <a:solidFill>
                  <a:srgbClr val="FF0000"/>
                </a:solidFill>
                <a:latin typeface="KoPub돋움체 Bold" panose="020B0600000101010101" charset="-127"/>
                <a:ea typeface="KoPub돋움체 Bold" panose="020B0600000101010101" charset="-127"/>
              </a:rPr>
              <a:t>주의해서 사용</a:t>
            </a:r>
          </a:p>
          <a:p>
            <a:pPr marL="914400" lvl="2" indent="0">
              <a:buNone/>
            </a:pPr>
            <a:r>
              <a:rPr lang="en-US" altLang="ko-KR" sz="1600" dirty="0">
                <a:solidFill>
                  <a:srgbClr val="FF0000"/>
                </a:solidFill>
                <a:latin typeface="KoPub돋움체 Bold" panose="020B0600000101010101" charset="-127"/>
                <a:ea typeface="KoPub돋움체 Bold" panose="020B0600000101010101" charset="-127"/>
              </a:rPr>
              <a:t>B </a:t>
            </a:r>
            <a:r>
              <a:rPr lang="ko-KR" altLang="en-US" sz="1600" dirty="0">
                <a:solidFill>
                  <a:srgbClr val="FF0000"/>
                </a:solidFill>
                <a:latin typeface="KoPub돋움체 Bold" panose="020B0600000101010101" charset="-127"/>
                <a:ea typeface="KoPub돋움체 Bold" panose="020B0600000101010101" charset="-127"/>
              </a:rPr>
              <a:t>비교적 안전</a:t>
            </a:r>
            <a:endParaRPr lang="en-US" altLang="ko-KR" sz="1600" dirty="0">
              <a:solidFill>
                <a:srgbClr val="FF0000"/>
              </a:solidFill>
              <a:latin typeface="KoPub돋움체 Bold" panose="020B0600000101010101" charset="-127"/>
              <a:ea typeface="KoPub돋움체 Bold" panose="020B0600000101010101" charset="-127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ko-KR" altLang="en-US" sz="1600" dirty="0">
                <a:solidFill>
                  <a:srgbClr val="FF0000"/>
                </a:solidFill>
                <a:latin typeface="KoPub돋움체 Bold" panose="020B0600000101010101" charset="-127"/>
                <a:ea typeface="KoPub돋움체 Bold" panose="020B0600000101010101" charset="-127"/>
              </a:rPr>
              <a:t>오용 가능성 및 중독성 </a:t>
            </a:r>
            <a:r>
              <a:rPr lang="en-US" altLang="ko-KR" sz="1600" dirty="0">
                <a:solidFill>
                  <a:srgbClr val="FF0000"/>
                </a:solidFill>
                <a:latin typeface="KoPub돋움체 Bold" panose="020B0600000101010101" charset="-127"/>
                <a:ea typeface="KoPub돋움체 Bold" panose="020B0600000101010101" charset="-127"/>
              </a:rPr>
              <a:t>(</a:t>
            </a:r>
            <a:r>
              <a:rPr lang="ko-KR" altLang="en-US" sz="1600" dirty="0" err="1">
                <a:solidFill>
                  <a:srgbClr val="FF0000"/>
                </a:solidFill>
                <a:latin typeface="KoPub돋움체 Bold" panose="020B0600000101010101" charset="-127"/>
                <a:ea typeface="KoPub돋움체 Bold" panose="020B0600000101010101" charset="-127"/>
              </a:rPr>
              <a:t>마약성</a:t>
            </a:r>
            <a:r>
              <a:rPr lang="en-US" altLang="ko-KR" sz="1600" dirty="0">
                <a:solidFill>
                  <a:srgbClr val="FF0000"/>
                </a:solidFill>
                <a:latin typeface="KoPub돋움체 Bold" panose="020B0600000101010101" charset="-127"/>
                <a:ea typeface="KoPub돋움체 Bold" panose="020B0600000101010101" charset="-127"/>
              </a:rPr>
              <a:t>) &lt;- </a:t>
            </a:r>
            <a:r>
              <a:rPr lang="ko-KR" altLang="en-US" sz="1600" dirty="0">
                <a:solidFill>
                  <a:srgbClr val="FF0000"/>
                </a:solidFill>
                <a:latin typeface="KoPub돋움체 Bold" panose="020B0600000101010101" charset="-127"/>
                <a:ea typeface="KoPub돋움체 Bold" panose="020B0600000101010101" charset="-127"/>
              </a:rPr>
              <a:t>표로 작성</a:t>
            </a:r>
            <a:endParaRPr lang="en-US" altLang="ko-KR" sz="1600" dirty="0">
              <a:solidFill>
                <a:srgbClr val="FF0000"/>
              </a:solidFill>
              <a:latin typeface="KoPub돋움체 Bold" panose="020B0600000101010101" charset="-127"/>
              <a:ea typeface="KoPub돋움체 Bold" panose="020B0600000101010101" charset="-127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4981813"/>
              </p:ext>
            </p:extLst>
          </p:nvPr>
        </p:nvGraphicFramePr>
        <p:xfrm>
          <a:off x="742918" y="1299525"/>
          <a:ext cx="4703338" cy="1600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51669">
                  <a:extLst>
                    <a:ext uri="{9D8B030D-6E8A-4147-A177-3AD203B41FA5}">
                      <a16:colId xmlns:a16="http://schemas.microsoft.com/office/drawing/2014/main" val="2249567369"/>
                    </a:ext>
                  </a:extLst>
                </a:gridCol>
                <a:gridCol w="2351669">
                  <a:extLst>
                    <a:ext uri="{9D8B030D-6E8A-4147-A177-3AD203B41FA5}">
                      <a16:colId xmlns:a16="http://schemas.microsoft.com/office/drawing/2014/main" val="3542471660"/>
                    </a:ext>
                  </a:extLst>
                </a:gridCol>
              </a:tblGrid>
              <a:tr h="2976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컬럼명</a:t>
                      </a:r>
                      <a:endParaRPr lang="ko-KR" altLang="en-US" sz="1500" dirty="0">
                        <a:solidFill>
                          <a:schemeClr val="bg1"/>
                        </a:solidFill>
                        <a:latin typeface="KoPub돋움체 Bold" panose="00000800000000000000" pitchFamily="2" charset="-127"/>
                        <a:ea typeface="KoPub돋움체 Bold" panose="000008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74A8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74A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8001367"/>
                  </a:ext>
                </a:extLst>
              </a:tr>
              <a:tr h="2976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err="1"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uniqueID</a:t>
                      </a:r>
                      <a:endParaRPr lang="ko-KR" altLang="en-US" sz="1500" dirty="0">
                        <a:latin typeface="KoPub돋움체 Bold" panose="00000800000000000000" pitchFamily="2" charset="-127"/>
                        <a:ea typeface="KoPub돋움체 Bold" panose="000008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고유 번호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1810713"/>
                  </a:ext>
                </a:extLst>
              </a:tr>
              <a:tr h="2976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err="1"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drugName</a:t>
                      </a:r>
                      <a:endParaRPr lang="ko-KR" altLang="en-US" sz="1500" dirty="0">
                        <a:latin typeface="KoPub돋움체 Bold" panose="00000800000000000000" pitchFamily="2" charset="-127"/>
                        <a:ea typeface="KoPub돋움체 Bold" panose="000008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약물 이름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8956952"/>
                  </a:ext>
                </a:extLst>
              </a:tr>
              <a:tr h="2976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condition</a:t>
                      </a:r>
                      <a:endParaRPr lang="ko-KR" altLang="en-US" sz="1500" dirty="0">
                        <a:latin typeface="KoPub돋움체 Bold" panose="00000800000000000000" pitchFamily="2" charset="-127"/>
                        <a:ea typeface="KoPub돋움체 Bold" panose="000008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환자 상태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4070174"/>
                  </a:ext>
                </a:extLst>
              </a:tr>
              <a:tr h="2976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review</a:t>
                      </a:r>
                      <a:endParaRPr lang="ko-KR" altLang="en-US" sz="1500" dirty="0">
                        <a:latin typeface="KoPub돋움체 Bold" panose="00000800000000000000" pitchFamily="2" charset="-127"/>
                        <a:ea typeface="KoPub돋움체 Bold" panose="000008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약물에 대한 리뷰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9545878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2834694"/>
              </p:ext>
            </p:extLst>
          </p:nvPr>
        </p:nvGraphicFramePr>
        <p:xfrm>
          <a:off x="5828617" y="1299525"/>
          <a:ext cx="4703338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51669">
                  <a:extLst>
                    <a:ext uri="{9D8B030D-6E8A-4147-A177-3AD203B41FA5}">
                      <a16:colId xmlns:a16="http://schemas.microsoft.com/office/drawing/2014/main" val="2249567369"/>
                    </a:ext>
                  </a:extLst>
                </a:gridCol>
                <a:gridCol w="2351669">
                  <a:extLst>
                    <a:ext uri="{9D8B030D-6E8A-4147-A177-3AD203B41FA5}">
                      <a16:colId xmlns:a16="http://schemas.microsoft.com/office/drawing/2014/main" val="3542471660"/>
                    </a:ext>
                  </a:extLst>
                </a:gridCol>
              </a:tblGrid>
              <a:tr h="2976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컬럼명</a:t>
                      </a:r>
                      <a:endParaRPr lang="ko-KR" altLang="en-US" sz="1500" dirty="0">
                        <a:solidFill>
                          <a:schemeClr val="bg1"/>
                        </a:solidFill>
                        <a:latin typeface="KoPub돋움체 Bold" panose="00000800000000000000" pitchFamily="2" charset="-127"/>
                        <a:ea typeface="KoPub돋움체 Bold" panose="000008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74A8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74A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8001367"/>
                  </a:ext>
                </a:extLst>
              </a:tr>
              <a:tr h="2976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Rating</a:t>
                      </a:r>
                      <a:endParaRPr lang="ko-KR" altLang="en-US" sz="1500" dirty="0">
                        <a:latin typeface="KoPub돋움체 Bold" panose="00000800000000000000" pitchFamily="2" charset="-127"/>
                        <a:ea typeface="KoPub돋움체 Bold" panose="000008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고유 번호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1810713"/>
                  </a:ext>
                </a:extLst>
              </a:tr>
              <a:tr h="2976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Date</a:t>
                      </a:r>
                      <a:endParaRPr lang="ko-KR" altLang="en-US" sz="1500" dirty="0">
                        <a:latin typeface="KoPub돋움체 Bold" panose="00000800000000000000" pitchFamily="2" charset="-127"/>
                        <a:ea typeface="KoPub돋움체 Bold" panose="000008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약물 이름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8956952"/>
                  </a:ext>
                </a:extLst>
              </a:tr>
              <a:tr h="2976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err="1"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usefulCount</a:t>
                      </a:r>
                      <a:endParaRPr lang="ko-KR" altLang="en-US" sz="1500" dirty="0">
                        <a:latin typeface="KoPub돋움체 Bold" panose="00000800000000000000" pitchFamily="2" charset="-127"/>
                        <a:ea typeface="KoPub돋움체 Bold" panose="000008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환자 상태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40701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440688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6C384551-EF7D-2257-BF30-EEA38F92827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활용 방법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64BE6DC-82A3-6AB1-C0E2-421A3FF8D7F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41287" y="558800"/>
            <a:ext cx="11944833" cy="5027889"/>
          </a:xfrm>
        </p:spPr>
        <p:txBody>
          <a:bodyPr>
            <a:normAutofit/>
          </a:bodyPr>
          <a:lstStyle/>
          <a:p>
            <a:r>
              <a:rPr lang="ko-KR" altLang="en-US" sz="1500" dirty="0">
                <a:solidFill>
                  <a:srgbClr val="174A84"/>
                </a:solidFill>
              </a:rPr>
              <a:t>약물 리뷰에 대한 긍정</a:t>
            </a:r>
            <a:r>
              <a:rPr lang="en-US" altLang="ko-KR" sz="1500" dirty="0">
                <a:solidFill>
                  <a:srgbClr val="174A84"/>
                </a:solidFill>
              </a:rPr>
              <a:t>/</a:t>
            </a:r>
            <a:r>
              <a:rPr lang="ko-KR" altLang="en-US" sz="1500" dirty="0">
                <a:solidFill>
                  <a:srgbClr val="174A84"/>
                </a:solidFill>
              </a:rPr>
              <a:t>부정적 리뷰 분류</a:t>
            </a:r>
            <a:endParaRPr lang="en-US" altLang="ko-KR" sz="1500" dirty="0">
              <a:solidFill>
                <a:srgbClr val="174A84"/>
              </a:solidFill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ko-KR" altLang="en-US" sz="15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약물 별 리뷰 </a:t>
            </a:r>
            <a:r>
              <a:rPr lang="ko-KR" altLang="en-US" sz="1500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데이터셋</a:t>
            </a:r>
            <a:r>
              <a:rPr lang="en-US" altLang="ko-KR" sz="15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(drugsComTest.csv)</a:t>
            </a:r>
            <a:r>
              <a:rPr lang="ko-KR" altLang="en-US" sz="15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에서 </a:t>
            </a:r>
            <a:r>
              <a:rPr lang="en-US" altLang="ko-KR" sz="15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transformer</a:t>
            </a:r>
            <a:r>
              <a:rPr lang="ko-KR" altLang="en-US" sz="15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를 활용하여 리뷰 데이터를 긍정</a:t>
            </a:r>
            <a:r>
              <a:rPr lang="en-US" altLang="ko-KR" sz="15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/</a:t>
            </a:r>
            <a:r>
              <a:rPr lang="ko-KR" altLang="en-US" sz="15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부정적인지 분류 실행</a:t>
            </a:r>
            <a:endParaRPr lang="en-US" altLang="ko-KR" sz="15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ko-KR" altLang="en-US" sz="1500" dirty="0">
                <a:latin typeface="KoPub돋움체 Bold" panose="020B0600000101010101" charset="-127"/>
                <a:ea typeface="KoPub돋움체 Bold" panose="020B0600000101010101" charset="-127"/>
              </a:rPr>
              <a:t>사용자는 약물에 대한 긍정</a:t>
            </a:r>
            <a:r>
              <a:rPr lang="en-US" altLang="ko-KR" sz="1500" dirty="0">
                <a:latin typeface="KoPub돋움체 Bold" panose="020B0600000101010101" charset="-127"/>
                <a:ea typeface="KoPub돋움체 Bold" panose="020B0600000101010101" charset="-127"/>
              </a:rPr>
              <a:t>/</a:t>
            </a:r>
            <a:r>
              <a:rPr lang="ko-KR" altLang="en-US" sz="1500" dirty="0">
                <a:latin typeface="KoPub돋움체 Bold" panose="020B0600000101010101" charset="-127"/>
                <a:ea typeface="KoPub돋움체 Bold" panose="020B0600000101010101" charset="-127"/>
              </a:rPr>
              <a:t>부정적 리뷰를 나누어 확인 가능</a:t>
            </a:r>
            <a:endParaRPr lang="en-US" altLang="ko-KR" sz="1500" dirty="0">
              <a:latin typeface="KoPub돋움체 Bold" panose="020B0600000101010101" charset="-127"/>
              <a:ea typeface="KoPub돋움체 Bold" panose="020B0600000101010101" charset="-127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ko-KR" altLang="en-US" sz="1500" dirty="0">
                <a:latin typeface="KoPub돋움체 Bold" panose="020B0600000101010101" charset="-127"/>
                <a:ea typeface="KoPub돋움체 Bold" panose="020B0600000101010101" charset="-127"/>
              </a:rPr>
              <a:t>약물에 대한 긍정적</a:t>
            </a:r>
            <a:r>
              <a:rPr lang="en-US" altLang="ko-KR" sz="1500" dirty="0">
                <a:latin typeface="KoPub돋움체 Bold" panose="020B0600000101010101" charset="-127"/>
                <a:ea typeface="KoPub돋움체 Bold" panose="020B0600000101010101" charset="-127"/>
              </a:rPr>
              <a:t>/</a:t>
            </a:r>
            <a:r>
              <a:rPr lang="ko-KR" altLang="en-US" sz="1500" dirty="0">
                <a:latin typeface="KoPub돋움체 Bold" panose="020B0600000101010101" charset="-127"/>
                <a:ea typeface="KoPub돋움체 Bold" panose="020B0600000101010101" charset="-127"/>
              </a:rPr>
              <a:t>부정적 리뷰 수를 </a:t>
            </a:r>
            <a:r>
              <a:rPr lang="en-US" altLang="ko-KR" sz="1500" dirty="0">
                <a:latin typeface="KoPub돋움체 Bold" panose="020B0600000101010101" charset="-127"/>
                <a:ea typeface="KoPub돋움체 Bold" panose="020B0600000101010101" charset="-127"/>
              </a:rPr>
              <a:t>counting</a:t>
            </a:r>
            <a:r>
              <a:rPr lang="ko-KR" altLang="en-US" sz="1500" dirty="0">
                <a:latin typeface="KoPub돋움체 Bold" panose="020B0600000101010101" charset="-127"/>
                <a:ea typeface="KoPub돋움체 Bold" panose="020B0600000101010101" charset="-127"/>
              </a:rPr>
              <a:t>하여 긍정적인 리뷰를 가진 약물을 우선적으로 제공</a:t>
            </a:r>
            <a:endParaRPr lang="en-US" altLang="ko-KR" sz="1500" dirty="0">
              <a:latin typeface="KoPub돋움체 Bold" panose="020B0600000101010101" charset="-127"/>
              <a:ea typeface="KoPub돋움체 Bold" panose="020B0600000101010101" charset="-127"/>
            </a:endParaRPr>
          </a:p>
          <a:p>
            <a:pPr lvl="1">
              <a:buFont typeface="Wingdings" panose="05000000000000000000" pitchFamily="2" charset="2"/>
              <a:buChar char="Ø"/>
            </a:pPr>
            <a:endParaRPr lang="en-US" altLang="ko-KR" sz="1500" dirty="0">
              <a:solidFill>
                <a:srgbClr val="1969A4"/>
              </a:solidFill>
            </a:endParaRPr>
          </a:p>
          <a:p>
            <a:r>
              <a:rPr lang="ko-KR" altLang="en-US" sz="1500" dirty="0">
                <a:solidFill>
                  <a:srgbClr val="174A84"/>
                </a:solidFill>
              </a:rPr>
              <a:t>약물 부작용 정보 제공</a:t>
            </a:r>
            <a:endParaRPr lang="en-US" altLang="ko-KR" sz="1500" dirty="0">
              <a:solidFill>
                <a:srgbClr val="174A84"/>
              </a:solidFill>
            </a:endParaRPr>
          </a:p>
          <a:p>
            <a:pPr marL="742950" lvl="2" indent="-285750">
              <a:spcBef>
                <a:spcPts val="1000"/>
              </a:spcBef>
              <a:buFont typeface="Wingdings" panose="05000000000000000000" pitchFamily="2" charset="2"/>
              <a:buChar char="Ø"/>
            </a:pPr>
            <a:r>
              <a:rPr lang="ko-KR" altLang="en-US" sz="15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약물 별 주요 부작용 정보 및 임신</a:t>
            </a:r>
            <a:r>
              <a:rPr lang="en-US" altLang="ko-KR" sz="15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, </a:t>
            </a:r>
            <a:r>
              <a:rPr lang="ko-KR" altLang="en-US" sz="15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알코올에 대한 주의 정보 제공</a:t>
            </a:r>
            <a:endParaRPr lang="en-US" altLang="ko-KR" sz="15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 marL="742950" lvl="2" indent="-285750">
              <a:spcBef>
                <a:spcPts val="1000"/>
              </a:spcBef>
              <a:buFont typeface="Wingdings" panose="05000000000000000000" pitchFamily="2" charset="2"/>
              <a:buChar char="Ø"/>
            </a:pPr>
            <a:r>
              <a:rPr lang="ko-KR" altLang="en-US" sz="15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부작용 정보는 리뷰 데이터와 병합하여 사용자에게 함께 제공</a:t>
            </a:r>
            <a:endParaRPr lang="en-US" altLang="ko-KR" sz="15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endParaRPr lang="en-US" altLang="ko-KR" sz="1500" dirty="0">
              <a:solidFill>
                <a:srgbClr val="1969A4"/>
              </a:solidFill>
            </a:endParaRPr>
          </a:p>
          <a:p>
            <a:r>
              <a:rPr lang="ko-KR" altLang="en-US" sz="1500" dirty="0">
                <a:solidFill>
                  <a:srgbClr val="174A84"/>
                </a:solidFill>
              </a:rPr>
              <a:t>증상 별 사용 가능 약물 정보 제공 </a:t>
            </a:r>
            <a:endParaRPr lang="en-US" altLang="ko-KR" sz="1500" dirty="0">
              <a:solidFill>
                <a:srgbClr val="174A84"/>
              </a:solidFill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ko-KR" altLang="en-US" sz="1500" dirty="0">
                <a:latin typeface="KoPub돋움체 Bold" panose="020B0600000101010101" charset="-127"/>
                <a:ea typeface="KoPub돋움체 Bold" panose="020B0600000101010101" charset="-127"/>
              </a:rPr>
              <a:t>사용자 증상에 따른 사용 가능한 약물 정보 제공</a:t>
            </a:r>
            <a:endParaRPr lang="en-US" altLang="ko-KR" sz="1500" dirty="0">
              <a:latin typeface="KoPub돋움체 Bold" panose="020B0600000101010101" charset="-127"/>
              <a:ea typeface="KoPub돋움체 Bold" panose="020B0600000101010101" charset="-127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ko-KR" altLang="en-US" sz="1500" dirty="0">
                <a:latin typeface="KoPub돋움체 Bold" panose="020B0600000101010101" charset="-127"/>
                <a:ea typeface="KoPub돋움체 Bold" panose="020B0600000101010101" charset="-127"/>
              </a:rPr>
              <a:t>약물은 긍정적인 리뷰가 많은 순으로 정렬</a:t>
            </a:r>
            <a:endParaRPr lang="en-US" altLang="ko-KR" sz="1500" dirty="0">
              <a:latin typeface="KoPub돋움체 Bold" panose="020B0600000101010101" charset="-127"/>
              <a:ea typeface="KoPub돋움체 Bold" panose="020B0600000101010101" charset="-127"/>
            </a:endParaRPr>
          </a:p>
          <a:p>
            <a:pPr lvl="1">
              <a:buFont typeface="Wingdings" panose="05000000000000000000" pitchFamily="2" charset="2"/>
              <a:buChar char="Ø"/>
            </a:pPr>
            <a:endParaRPr lang="en-US" altLang="ko-KR" sz="1600" dirty="0">
              <a:latin typeface="KoPub돋움체 Bold" panose="020B0600000101010101" charset="-127"/>
              <a:ea typeface="KoPub돋움체 Bold" panose="020B0600000101010101" charset="-127"/>
            </a:endParaRPr>
          </a:p>
          <a:p>
            <a:pPr lvl="1">
              <a:buFont typeface="Wingdings" panose="05000000000000000000" pitchFamily="2" charset="2"/>
              <a:buChar char="Ø"/>
            </a:pPr>
            <a:endParaRPr lang="en-US" altLang="ko-KR" sz="1600" dirty="0">
              <a:latin typeface="KoPub돋움체 Bold" panose="020B0600000101010101" charset="-127"/>
              <a:ea typeface="KoPub돋움체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58387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BD896E-EE1F-D418-4EFB-A26C9252C0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0D81729D-2EC3-7B5E-CE97-A47B89D0C6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분석 및 실행 결과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DA86A77-E8C6-ED4E-3687-EC7D3A25F30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0208" y="563260"/>
            <a:ext cx="11944833" cy="502788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ko-KR" dirty="0">
              <a:latin typeface="KoPub돋움체 Bold" panose="020B0600000101010101" charset="-127"/>
              <a:ea typeface="KoPub돋움체 Bold" panose="020B0600000101010101" charset="-127"/>
            </a:endParaRPr>
          </a:p>
          <a:p>
            <a:r>
              <a:rPr lang="ko-KR" altLang="en-US" sz="1800" dirty="0"/>
              <a:t>긍정</a:t>
            </a:r>
            <a:r>
              <a:rPr lang="en-US" altLang="ko-KR" sz="1800" dirty="0"/>
              <a:t>/</a:t>
            </a:r>
            <a:r>
              <a:rPr lang="ko-KR" altLang="en-US" sz="1800" dirty="0"/>
              <a:t>부정적 리뷰 분류</a:t>
            </a:r>
            <a:endParaRPr lang="en-US" altLang="ko-KR" sz="1800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ko-KR" sz="1800" dirty="0">
                <a:latin typeface="KoPub돋움체 Bold" panose="020B0600000101010101" charset="-127"/>
                <a:ea typeface="KoPub돋움체 Bold" panose="020B0600000101010101" charset="-127"/>
              </a:rPr>
              <a:t>transformer</a:t>
            </a:r>
            <a:r>
              <a:rPr lang="ko-KR" altLang="en-US" sz="1800" dirty="0">
                <a:latin typeface="KoPub돋움체 Bold" panose="020B0600000101010101" charset="-127"/>
                <a:ea typeface="KoPub돋움체 Bold" panose="020B0600000101010101" charset="-127"/>
              </a:rPr>
              <a:t>의 </a:t>
            </a:r>
            <a:r>
              <a:rPr lang="en-US" altLang="ko-KR" sz="1800" dirty="0">
                <a:latin typeface="KoPub돋움체 Bold" panose="020B0600000101010101" charset="-127"/>
                <a:ea typeface="KoPub돋움체 Bold" panose="020B0600000101010101" charset="-127"/>
              </a:rPr>
              <a:t>sentiment-analysis pipeline</a:t>
            </a:r>
            <a:r>
              <a:rPr lang="ko-KR" altLang="en-US" sz="1800" dirty="0">
                <a:latin typeface="KoPub돋움체 Bold" panose="020B0600000101010101" charset="-127"/>
                <a:ea typeface="KoPub돋움체 Bold" panose="020B0600000101010101" charset="-127"/>
              </a:rPr>
              <a:t>을 이용해서 글의 감정을 분석하여 긍정 또는 부정으로 분리한다</a:t>
            </a:r>
            <a:r>
              <a:rPr lang="en-US" altLang="ko-KR" sz="1800" dirty="0">
                <a:latin typeface="KoPub돋움체 Bold" panose="020B0600000101010101" charset="-127"/>
                <a:ea typeface="KoPub돋움체 Bold" panose="020B0600000101010101" charset="-127"/>
              </a:rPr>
              <a:t>.</a:t>
            </a:r>
          </a:p>
          <a:p>
            <a:endParaRPr lang="en-US" altLang="ko-KR" sz="1800" dirty="0"/>
          </a:p>
          <a:p>
            <a:endParaRPr lang="en-US" altLang="ko-KR" sz="1800" dirty="0"/>
          </a:p>
          <a:p>
            <a:endParaRPr lang="en-US" altLang="ko-KR" sz="1800" dirty="0"/>
          </a:p>
          <a:p>
            <a:endParaRPr lang="en-US" altLang="ko-KR" sz="1800" dirty="0"/>
          </a:p>
          <a:p>
            <a:r>
              <a:rPr lang="ko-KR" altLang="en-US" sz="1800" dirty="0"/>
              <a:t>리뷰 데이터 </a:t>
            </a:r>
            <a:r>
              <a:rPr lang="en-US" altLang="ko-KR" sz="1800" dirty="0"/>
              <a:t>+ </a:t>
            </a:r>
            <a:r>
              <a:rPr lang="ko-KR" altLang="en-US" sz="1800" dirty="0"/>
              <a:t>부작용 데이터 병합 방법</a:t>
            </a:r>
            <a:endParaRPr lang="en-US" altLang="ko-KR" sz="1800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ko-KR" altLang="en-US" sz="18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리뷰 데이터에 존재하는 </a:t>
            </a:r>
            <a:r>
              <a:rPr lang="en-US" altLang="ko-KR" sz="1800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drugName</a:t>
            </a:r>
            <a:r>
              <a:rPr lang="ko-KR" altLang="en-US" sz="18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와 부작용 데이터에 존재하는 </a:t>
            </a:r>
            <a:r>
              <a:rPr lang="en-US" altLang="ko-KR" sz="1800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drugName</a:t>
            </a:r>
            <a:r>
              <a:rPr lang="ko-KR" altLang="en-US" sz="18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이 같을 때 두 행을 결합하여 구성하였다</a:t>
            </a:r>
            <a:r>
              <a:rPr lang="en-US" altLang="ko-KR" sz="18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.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US" altLang="ko-KR" sz="1800" dirty="0"/>
          </a:p>
          <a:p>
            <a:endParaRPr lang="en-US" altLang="ko-KR" sz="1800" dirty="0"/>
          </a:p>
          <a:p>
            <a:endParaRPr lang="en-US" altLang="ko-KR" sz="18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B84170C-AD5E-858D-FA52-032DB347D4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90568"/>
            <a:ext cx="12192000" cy="1336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0EB023B-2628-00DA-8021-D265E16A2B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24" y="3794651"/>
            <a:ext cx="12192000" cy="928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7923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0E4914-446B-67F2-3FAC-856B414503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0A681DD1-4B27-D898-BFAC-F90B70ACC25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분석 및 실행 결과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텍스트 개체 틀 2">
                <a:extLst>
                  <a:ext uri="{FF2B5EF4-FFF2-40B4-BE49-F238E27FC236}">
                    <a16:creationId xmlns:a16="http://schemas.microsoft.com/office/drawing/2014/main" id="{2108A660-AB25-EBF1-AE68-3A366CA011BF}"/>
                  </a:ext>
                </a:extLst>
              </p:cNvPr>
              <p:cNvSpPr>
                <a:spLocks noGrp="1"/>
              </p:cNvSpPr>
              <p:nvPr>
                <p:ph type="body" sz="quarter" idx="11"/>
              </p:nvPr>
            </p:nvSpPr>
            <p:spPr>
              <a:xfrm>
                <a:off x="150208" y="563260"/>
                <a:ext cx="11944833" cy="502788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endParaRPr lang="en-US" altLang="ko-KR" dirty="0">
                  <a:latin typeface="KoPub돋움체 Bold" panose="020B0600000101010101" charset="-127"/>
                  <a:ea typeface="KoPub돋움체 Bold" panose="020B0600000101010101" charset="-127"/>
                </a:endParaRPr>
              </a:p>
              <a:p>
                <a:r>
                  <a:rPr lang="ko-KR" altLang="en-US" dirty="0">
                    <a:latin typeface="KoPub돋움체 Bold" panose="020B0600000101010101" charset="-127"/>
                    <a:ea typeface="KoPub돋움체 Bold" panose="020B0600000101010101" charset="-127"/>
                  </a:rPr>
                  <a:t>약물 별 리뷰 데이터셋과 약물 별 부작용 데이터</a:t>
                </a:r>
                <a:r>
                  <a:rPr lang="ko-KR" altLang="en-US" dirty="0"/>
                  <a:t>를 공통된 약물에 대해 </a:t>
                </a:r>
                <a:r>
                  <a:rPr lang="en-US" altLang="ko-KR" dirty="0"/>
                  <a:t>merge</a:t>
                </a:r>
                <a:r>
                  <a:rPr lang="ko-KR" altLang="en-US" dirty="0"/>
                  <a:t>한다</a:t>
                </a:r>
                <a:r>
                  <a:rPr lang="en-US" altLang="ko-KR" dirty="0"/>
                  <a:t>.</a:t>
                </a:r>
              </a:p>
              <a:p>
                <a:endParaRPr lang="en-US" altLang="ko-KR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𝑙𝑒𝑡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𝑠𝑒𝑡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𝑑𝑎𝑡𝑎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𝑎𝑠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={</m:t>
                      </m:r>
                      <m:sSub>
                        <m:sSub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Sup>
                        <m:sSubSup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}</m:t>
                          </m:r>
                        </m:e>
                        <m:sub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</m:sSubSup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ko-K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000" i="1">
                          <a:latin typeface="Cambria Math" panose="02040503050406030204" pitchFamily="18" charset="0"/>
                        </a:rPr>
                        <m:t>={</m:t>
                      </m:r>
                      <m:sSub>
                        <m:sSubPr>
                          <m:ctrlPr>
                            <a:rPr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sSubSup>
                        <m:sSubSupPr>
                          <m:ctrlPr>
                            <a:rPr lang="en-US" altLang="ko-KR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i="1">
                              <a:latin typeface="Cambria Math" panose="02040503050406030204" pitchFamily="18" charset="0"/>
                            </a:rPr>
                            <m:t>}</m:t>
                          </m:r>
                        </m:e>
                        <m:sub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ko-KR" sz="20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</m:sSubSup>
                    </m:oMath>
                  </m:oMathPara>
                </a14:m>
                <a:endParaRPr lang="en-US" altLang="ko-KR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𝑛𝑒𝑤</m:t>
                          </m:r>
                        </m:sub>
                      </m:sSub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⨁</m:t>
                          </m:r>
                          <m:sSub>
                            <m:sSubPr>
                              <m:ctrlP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altLang="ko-KR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𝑎𝑛𝑑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Sup>
                            <m:sSubSupPr>
                              <m:ctrlP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Sup>
                            <m:sSubSupPr>
                              <m:ctrlP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</m:e>
                      </m:d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𝑤h𝑒𝑟𝑒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=(</m:t>
                      </m:r>
                      <m:sSubSup>
                        <m:sSubSupPr>
                          <m:ctrlPr>
                            <a:rPr lang="en-US" altLang="ko-KR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ko-KR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altLang="ko-KR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,…,</m:t>
                      </m:r>
                      <m:sSubSup>
                        <m:sSubSupPr>
                          <m:ctrlPr>
                            <a:rPr lang="en-US" altLang="ko-KR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</m:sSubSup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𝑙𝑒𝑡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ko-K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ko-KR" sz="2000" i="1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ko-K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𝑎𝑠</m:t>
                      </m:r>
                    </m:oMath>
                  </m:oMathPara>
                </a14:m>
                <a:endParaRPr lang="en-US" altLang="ko-KR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</m:e>
                        <m:e>
                          <m:sSubSup>
                            <m:sSubSupPr>
                              <m:ctrlP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altLang="ko-KR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ko-KR" sz="2000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  <m:r>
                        <a:rPr lang="en-US" altLang="ko-KR" sz="2000" i="1">
                          <a:latin typeface="Cambria Math" panose="02040503050406030204" pitchFamily="18" charset="0"/>
                        </a:rPr>
                        <m:t>={</m:t>
                      </m:r>
                      <m:sSubSup>
                        <m:sSubSupPr>
                          <m:ctrlPr>
                            <a:rPr lang="en-US" altLang="ko-KR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altLang="ko-KR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US" altLang="ko-KR" sz="2000" i="1">
                          <a:latin typeface="Cambria Math" panose="02040503050406030204" pitchFamily="18" charset="0"/>
                        </a:rPr>
                        <m:t>|</m:t>
                      </m:r>
                      <m:sSubSup>
                        <m:sSubSupPr>
                          <m:ctrlPr>
                            <a:rPr lang="en-US" altLang="ko-KR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0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altLang="ko-KR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US" altLang="ko-KR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en-US" altLang="ko-K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altLang="ko-KR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𝑡h𝑒𝑛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𝑜𝑢𝑟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𝑑𝑎𝑡𝑎𝑠𝑒𝑡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𝑐𝑎𝑟𝑑𝑖𝑛𝑎𝑙𝑖𝑡𝑦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𝑜𝑓</m:t>
                      </m:r>
                      <m:d>
                        <m:d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b>
                          </m:sSub>
                          <m:r>
                            <a:rPr lang="en-US" altLang="ko-KR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∩</m:t>
                          </m:r>
                          <m:sSub>
                            <m:sSubPr>
                              <m:ctrlP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sub>
                          </m:sSub>
                        </m:e>
                      </m:d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𝑖𝑠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 33,724</m:t>
                      </m:r>
                    </m:oMath>
                  </m:oMathPara>
                </a14:m>
                <a:endParaRPr lang="en-US" altLang="ko-KR" sz="2000" dirty="0"/>
              </a:p>
              <a:p>
                <a:pPr marL="0" indent="0">
                  <a:buNone/>
                </a:pPr>
                <a:endParaRPr lang="en-US" altLang="ko-KR" sz="2000" dirty="0"/>
              </a:p>
              <a:p>
                <a:r>
                  <a:rPr lang="ko-KR" altLang="en-US" dirty="0"/>
                  <a:t>따라서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두 데이터셋에서 공통된 약물 정보 </a:t>
                </a:r>
                <a:r>
                  <a:rPr lang="en-US" altLang="ko-KR" dirty="0"/>
                  <a:t>33,724</a:t>
                </a:r>
                <a:r>
                  <a:rPr lang="ko-KR" altLang="en-US" dirty="0"/>
                  <a:t>개를 찾았으며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두 데이터셋을 결합하여 새로운 데이터셋을 생성하였다</a:t>
                </a:r>
                <a:r>
                  <a:rPr lang="en-US" altLang="ko-KR" dirty="0"/>
                  <a:t>.</a:t>
                </a:r>
              </a:p>
              <a:p>
                <a:pPr marL="0" indent="0">
                  <a:buNone/>
                </a:pPr>
                <a:endParaRPr lang="en-US" altLang="ko-KR" dirty="0"/>
              </a:p>
            </p:txBody>
          </p:sp>
        </mc:Choice>
        <mc:Fallback>
          <p:sp>
            <p:nvSpPr>
              <p:cNvPr id="3" name="텍스트 개체 틀 2">
                <a:extLst>
                  <a:ext uri="{FF2B5EF4-FFF2-40B4-BE49-F238E27FC236}">
                    <a16:creationId xmlns:a16="http://schemas.microsoft.com/office/drawing/2014/main" id="{2108A660-AB25-EBF1-AE68-3A366CA011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xfrm>
                <a:off x="150208" y="563260"/>
                <a:ext cx="11944833" cy="5027889"/>
              </a:xfrm>
              <a:blipFill>
                <a:blip r:embed="rId2"/>
                <a:stretch>
                  <a:fillRect l="-20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116633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B46AE52A-EBF4-9538-D5E6-C4D253A42CE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5879" y="95461"/>
            <a:ext cx="8741456" cy="338623"/>
          </a:xfrm>
        </p:spPr>
        <p:txBody>
          <a:bodyPr/>
          <a:lstStyle/>
          <a:p>
            <a:r>
              <a:rPr kumimoji="1" lang="en-US" altLang="ko-KR" dirty="0"/>
              <a:t>3. </a:t>
            </a:r>
            <a:r>
              <a:rPr lang="ko-KR" altLang="en-US" dirty="0"/>
              <a:t>분석 및 실행 결과</a:t>
            </a:r>
            <a:endParaRPr kumimoji="1"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36498E9-AB79-2FD7-26B5-616754DA12D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41288" y="558800"/>
            <a:ext cx="8741456" cy="974725"/>
          </a:xfrm>
        </p:spPr>
        <p:txBody>
          <a:bodyPr/>
          <a:lstStyle/>
          <a:p>
            <a:r>
              <a:rPr kumimoji="1" lang="ko-KR" altLang="en-US" dirty="0"/>
              <a:t>실행 결과</a:t>
            </a:r>
          </a:p>
        </p:txBody>
      </p:sp>
      <p:pic>
        <p:nvPicPr>
          <p:cNvPr id="7" name="KakaoTalk_20251028_160543331">
            <a:hlinkClick r:id="" action="ppaction://media"/>
            <a:extLst>
              <a:ext uri="{FF2B5EF4-FFF2-40B4-BE49-F238E27FC236}">
                <a16:creationId xmlns:a16="http://schemas.microsoft.com/office/drawing/2014/main" id="{BA4F4280-2204-4345-D074-DA7F7E33B2D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729289" y="869314"/>
            <a:ext cx="2733421" cy="5927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260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78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B46AE52A-EBF4-9538-D5E6-C4D253A42CE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5879" y="95461"/>
            <a:ext cx="8741456" cy="338623"/>
          </a:xfrm>
        </p:spPr>
        <p:txBody>
          <a:bodyPr/>
          <a:lstStyle/>
          <a:p>
            <a:r>
              <a:rPr kumimoji="1" lang="en-US" altLang="ko-KR" dirty="0"/>
              <a:t>4. </a:t>
            </a:r>
            <a:r>
              <a:rPr lang="ko-KR" altLang="en-US" dirty="0"/>
              <a:t>기대효과</a:t>
            </a:r>
            <a:endParaRPr kumimoji="1"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36498E9-AB79-2FD7-26B5-616754DA12D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41287" y="558800"/>
            <a:ext cx="11224035" cy="5806316"/>
          </a:xfrm>
        </p:spPr>
        <p:txBody>
          <a:bodyPr>
            <a:noAutofit/>
          </a:bodyPr>
          <a:lstStyle/>
          <a:p>
            <a:r>
              <a:rPr kumimoji="1" lang="ko-KR" altLang="en-US" sz="1500" dirty="0">
                <a:solidFill>
                  <a:srgbClr val="174A84"/>
                </a:solidFill>
              </a:rPr>
              <a:t>사용자 중심의 약물 정보 제공</a:t>
            </a:r>
            <a:endParaRPr kumimoji="1" lang="en-US" altLang="ko-KR" sz="1500" dirty="0">
              <a:solidFill>
                <a:srgbClr val="174A84"/>
              </a:solidFill>
            </a:endParaRPr>
          </a:p>
          <a:p>
            <a:pPr marL="742950" lvl="2" indent="-285750">
              <a:spcBef>
                <a:spcPts val="1000"/>
              </a:spcBef>
              <a:buFont typeface="Wingdings" panose="05000000000000000000" pitchFamily="2" charset="2"/>
              <a:buChar char="Ø"/>
            </a:pPr>
            <a:r>
              <a:rPr kumimoji="1" lang="ko-KR" altLang="en-US" sz="15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실제 사용자 리뷰 기반으로 긍정</a:t>
            </a:r>
            <a:r>
              <a:rPr kumimoji="1" lang="en-US" altLang="ko-KR" sz="15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/</a:t>
            </a:r>
            <a:r>
              <a:rPr kumimoji="1" lang="ko-KR" altLang="en-US" sz="15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부정 반응이 높은 약물을 우선 추천함으로써 개인의 상황에 맞는 맞춤형 약물 선택 지원 가능</a:t>
            </a:r>
            <a:endParaRPr kumimoji="1" lang="en-US" altLang="ko-KR" sz="15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 marL="742950" lvl="2" indent="-285750">
              <a:spcBef>
                <a:spcPts val="1000"/>
              </a:spcBef>
              <a:buFont typeface="Wingdings" panose="05000000000000000000" pitchFamily="2" charset="2"/>
              <a:buChar char="Ø"/>
            </a:pPr>
            <a:r>
              <a:rPr kumimoji="1" lang="ko-KR" altLang="en-US" sz="15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감정</a:t>
            </a:r>
            <a:r>
              <a:rPr kumimoji="1" lang="en-US" altLang="ko-KR" sz="15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  <a:r>
              <a:rPr kumimoji="1" lang="ko-KR" altLang="en-US" sz="15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분석 결과를 통해 약물의 실제 체감 효과와 만족도를 객관적으로 확인 가능</a:t>
            </a:r>
          </a:p>
          <a:p>
            <a:endParaRPr kumimoji="1" lang="en-US" altLang="ko-KR" sz="1500" dirty="0"/>
          </a:p>
          <a:p>
            <a:r>
              <a:rPr kumimoji="1" lang="ko-KR" altLang="en-US" sz="1500" dirty="0">
                <a:solidFill>
                  <a:srgbClr val="174A84"/>
                </a:solidFill>
              </a:rPr>
              <a:t>안전한 약물 사용 환경 조성</a:t>
            </a:r>
            <a:endParaRPr kumimoji="1" lang="en-US" altLang="ko-KR" sz="1500" dirty="0">
              <a:solidFill>
                <a:srgbClr val="174A84"/>
              </a:solidFill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kumimoji="1" lang="ko-KR" altLang="en-US" sz="15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약물 별 부작용</a:t>
            </a:r>
            <a:r>
              <a:rPr kumimoji="1" lang="en-US" altLang="ko-KR" sz="15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, </a:t>
            </a:r>
            <a:r>
              <a:rPr kumimoji="1" lang="ko-KR" altLang="en-US" sz="15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임신</a:t>
            </a:r>
            <a:r>
              <a:rPr kumimoji="1" lang="en-US" altLang="ko-KR" sz="15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  <a:r>
              <a:rPr kumimoji="1" lang="ko-KR" altLang="en-US" sz="15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시 복용 가능 여부</a:t>
            </a:r>
            <a:r>
              <a:rPr kumimoji="1" lang="en-US" altLang="ko-KR" sz="15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, </a:t>
            </a:r>
            <a:r>
              <a:rPr kumimoji="1" lang="ko-KR" altLang="en-US" sz="15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음주 후 사용 가능 여부 등 주의 정보를 통합 제공해 안전한 복용을 유도</a:t>
            </a:r>
            <a:endParaRPr kumimoji="1" lang="en-US" altLang="ko-KR" sz="15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kumimoji="1" lang="ko-KR" altLang="en-US" sz="15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잠재적인 중독성 및 오용 위험 약물을 사전에 인지 가능</a:t>
            </a:r>
            <a:endParaRPr kumimoji="1" lang="en-US" altLang="ko-KR" sz="15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 lvl="1">
              <a:buFont typeface="Wingdings" panose="05000000000000000000" pitchFamily="2" charset="2"/>
              <a:buChar char="Ø"/>
            </a:pPr>
            <a:endParaRPr kumimoji="1" lang="en-US" altLang="ko-KR" sz="1500" dirty="0"/>
          </a:p>
          <a:p>
            <a:r>
              <a:rPr kumimoji="1" lang="ko-KR" altLang="en-US" sz="1500" dirty="0">
                <a:solidFill>
                  <a:srgbClr val="174A84"/>
                </a:solidFill>
              </a:rPr>
              <a:t>데이터 융합을 통합 약물 </a:t>
            </a:r>
            <a:r>
              <a:rPr kumimoji="1" lang="ko-KR" altLang="en-US" sz="1500" dirty="0" err="1">
                <a:solidFill>
                  <a:srgbClr val="174A84"/>
                </a:solidFill>
              </a:rPr>
              <a:t>인사이트</a:t>
            </a:r>
            <a:r>
              <a:rPr kumimoji="1" lang="ko-KR" altLang="en-US" sz="1500" dirty="0">
                <a:solidFill>
                  <a:srgbClr val="174A84"/>
                </a:solidFill>
              </a:rPr>
              <a:t> 확보</a:t>
            </a:r>
            <a:endParaRPr kumimoji="1" lang="en-US" altLang="ko-KR" sz="1500" dirty="0">
              <a:solidFill>
                <a:srgbClr val="174A84"/>
              </a:solidFill>
            </a:endParaRPr>
          </a:p>
          <a:p>
            <a:pPr lvl="1"/>
            <a:r>
              <a:rPr kumimoji="1" lang="ko-KR" altLang="en-US" sz="15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리뷰 데이터와 부작용 데이터 병합을 통해 실제 사용자 경험 </a:t>
            </a:r>
            <a:r>
              <a:rPr kumimoji="1" lang="en-US" altLang="ko-KR" sz="15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+ </a:t>
            </a:r>
            <a:r>
              <a:rPr kumimoji="1" lang="ko-KR" altLang="en-US" sz="15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약학 정보가 결합된 종합적인 약물 분석 시스템 구축</a:t>
            </a:r>
            <a:endParaRPr kumimoji="1" lang="en-US" altLang="ko-KR" sz="15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 lvl="1"/>
            <a:r>
              <a:rPr kumimoji="1" lang="ko-KR" altLang="en-US" sz="15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공통 약물 </a:t>
            </a:r>
            <a:r>
              <a:rPr kumimoji="1" lang="en-US" altLang="ko-KR" sz="15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33,724</a:t>
            </a:r>
            <a:r>
              <a:rPr kumimoji="1" lang="ko-KR" altLang="en-US" sz="15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개를 기반으로 한 병합 </a:t>
            </a:r>
            <a:r>
              <a:rPr kumimoji="1" lang="ko-KR" altLang="en-US" sz="1500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데이터셋은</a:t>
            </a:r>
            <a:r>
              <a:rPr kumimoji="1" lang="ko-KR" altLang="en-US" sz="15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향후 </a:t>
            </a:r>
            <a:r>
              <a:rPr kumimoji="1" lang="en-US" altLang="ko-KR" sz="15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AI </a:t>
            </a:r>
            <a:r>
              <a:rPr kumimoji="1" lang="ko-KR" altLang="en-US" sz="15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기반 약물 추천 모델 학습 데이터로 활용 가능</a:t>
            </a:r>
            <a:endParaRPr kumimoji="1" lang="en-US" altLang="ko-KR" sz="15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 lvl="1"/>
            <a:endParaRPr kumimoji="1" lang="en-US" altLang="ko-KR" sz="15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r>
              <a:rPr kumimoji="1" lang="ko-KR" altLang="en-US" sz="1500" dirty="0">
                <a:solidFill>
                  <a:srgbClr val="174A84"/>
                </a:solidFill>
              </a:rPr>
              <a:t>사회적 산업적 파급효과</a:t>
            </a:r>
            <a:endParaRPr kumimoji="1" lang="en-US" altLang="ko-KR" sz="1500" dirty="0">
              <a:solidFill>
                <a:srgbClr val="174A84"/>
              </a:solidFill>
            </a:endParaRPr>
          </a:p>
          <a:p>
            <a:pPr lvl="1"/>
            <a:r>
              <a:rPr kumimoji="1" lang="ko-KR" altLang="en-US" sz="15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환자 맞춤형 치료 지원 및 디지털 헬스케어 서비스 확장</a:t>
            </a:r>
          </a:p>
          <a:p>
            <a:pPr lvl="1"/>
            <a:r>
              <a:rPr kumimoji="1" lang="ko-KR" altLang="en-US" sz="15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제약사</a:t>
            </a:r>
            <a:r>
              <a:rPr kumimoji="1" lang="en-US" altLang="ko-KR" sz="15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·</a:t>
            </a:r>
            <a:r>
              <a:rPr kumimoji="1" lang="ko-KR" altLang="en-US" sz="15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의료기관의 약물 </a:t>
            </a:r>
            <a:r>
              <a:rPr kumimoji="1" lang="ko-KR" altLang="en-US" sz="1500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효과성</a:t>
            </a:r>
            <a:r>
              <a:rPr kumimoji="1" lang="ko-KR" altLang="en-US" sz="15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평가 자동화 및 신약 연구 지원</a:t>
            </a:r>
          </a:p>
          <a:p>
            <a:pPr lvl="1"/>
            <a:r>
              <a:rPr kumimoji="1" lang="ko-KR" altLang="en-US" sz="15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온라인 후기 기반 약물 신뢰도 평가 플랫폼으로의 확장 가능</a:t>
            </a:r>
            <a:endParaRPr kumimoji="1" lang="en-US" altLang="ko-KR" sz="15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086091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91440" tIns="45720" rIns="91440" bIns="45720" rtlCol="0">
        <a:normAutofit lnSpcReduction="10000"/>
      </a:bodyPr>
      <a:lstStyle>
        <a:defPPr algn="l"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2371</TotalTime>
  <Words>594</Words>
  <Application>Microsoft Office PowerPoint</Application>
  <PresentationFormat>와이드스크린</PresentationFormat>
  <Paragraphs>106</Paragraphs>
  <Slides>8</Slides>
  <Notes>1</Notes>
  <HiddenSlides>0</HiddenSlides>
  <MMClips>1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5" baseType="lpstr">
      <vt:lpstr>KoPub돋움체 Bold</vt:lpstr>
      <vt:lpstr>Wingdings</vt:lpstr>
      <vt:lpstr>Arial</vt:lpstr>
      <vt:lpstr>Times New Roman</vt:lpstr>
      <vt:lpstr>Cambria Math</vt:lpstr>
      <vt:lpstr>맑은 고딕</vt:lpstr>
      <vt:lpstr>Office 테마</vt:lpstr>
      <vt:lpstr>약물 리뷰 데이터 감정 분석을 통한 약물 검색 시스템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이소연</dc:creator>
  <cp:lastModifiedBy>김한울</cp:lastModifiedBy>
  <cp:revision>213</cp:revision>
  <dcterms:created xsi:type="dcterms:W3CDTF">2024-10-06T08:23:08Z</dcterms:created>
  <dcterms:modified xsi:type="dcterms:W3CDTF">2025-10-28T08:51:41Z</dcterms:modified>
</cp:coreProperties>
</file>